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Inter" panose="02000503000000020004" pitchFamily="2" charset="0"/>
      <p:regular r:id="rId60"/>
      <p:bold r:id="rId61"/>
      <p:italic r:id="rId62"/>
      <p:boldItalic r:id="rId63"/>
    </p:embeddedFont>
    <p:embeddedFont>
      <p:font typeface="Inter Light" panose="02000403000000020004" pitchFamily="2" charset="0"/>
      <p:regular r:id="rId64"/>
      <p:bold r:id="rId65"/>
      <p:italic r:id="rId66"/>
    </p:embeddedFont>
    <p:embeddedFont>
      <p:font typeface="Inter Medium" panose="02000503000000020004" pitchFamily="2" charset="0"/>
      <p:regular r:id="rId67"/>
      <p:bold r:id="rId68"/>
      <p:italic r:id="rId69"/>
    </p:embeddedFont>
    <p:embeddedFont>
      <p:font typeface="Montserrat" pitchFamily="2" charset="77"/>
      <p:regular r:id="rId70"/>
      <p:bold r:id="rId71"/>
      <p:italic r:id="rId72"/>
      <p:boldItalic r:id="rId73"/>
    </p:embeddedFont>
    <p:embeddedFont>
      <p:font typeface="Open Sans" panose="020B0606030504020204" pitchFamily="34" charset="0"/>
      <p:regular r:id="rId74"/>
      <p:bold r:id="rId75"/>
      <p:italic r:id="rId76"/>
      <p:boldItalic r:id="rId77"/>
    </p:embeddedFont>
    <p:embeddedFont>
      <p:font typeface="Open Sans ExtraBold" panose="020B0606030504020204" pitchFamily="34" charset="0"/>
      <p:bold r:id="rId78"/>
      <p:italic r:id="rId79"/>
      <p:boldItalic r:id="rId80"/>
    </p:embeddedFont>
    <p:embeddedFont>
      <p:font typeface="Open Sans Light" panose="020B0306030504020204" pitchFamily="34" charset="0"/>
      <p:regular r:id="rId81"/>
      <p:bold r:id="rId82"/>
      <p:italic r:id="rId83"/>
      <p:boldItalic r:id="rId84"/>
    </p:embeddedFont>
    <p:embeddedFont>
      <p:font typeface="Open Sans Medium" panose="020B0606030504020204" pitchFamily="34" charset="0"/>
      <p:regular r:id="rId85"/>
      <p:bold r:id="rId86"/>
      <p:italic r:id="rId87"/>
      <p:boldItalic r:id="rId88"/>
    </p:embeddedFont>
    <p:embeddedFont>
      <p:font typeface="Open Sans SemiBold" panose="020B0606030504020204" pitchFamily="34" charset="0"/>
      <p:regular r:id="rId89"/>
      <p:bold r:id="rId90"/>
      <p:italic r:id="rId91"/>
      <p:boldItalic r:id="rId92"/>
    </p:embeddedFont>
    <p:embeddedFont>
      <p:font typeface="Outfit" pitchFamily="2" charset="0"/>
      <p:regular r:id="rId93"/>
      <p:bold r:id="rId94"/>
    </p:embeddedFont>
    <p:embeddedFont>
      <p:font typeface="Roboto"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énor Fernan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31.fntdata"/><Relationship Id="rId95" Type="http://schemas.openxmlformats.org/officeDocument/2006/relationships/font" Target="fonts/font3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96"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font" Target="fonts/font35.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97" Type="http://schemas.openxmlformats.org/officeDocument/2006/relationships/font" Target="fonts/font38.fntdata"/><Relationship Id="rId104"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93" Type="http://schemas.openxmlformats.org/officeDocument/2006/relationships/font" Target="fonts/font34.fntdata"/><Relationship Id="rId98" Type="http://schemas.openxmlformats.org/officeDocument/2006/relationships/font" Target="fonts/font39.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enor FERNANDEZ" userId="5eb25d6a-63ef-4523-b32b-622b661aef4b" providerId="ADAL" clId="{8B8E75B6-7490-A549-B2F7-F2DFD025D046}"/>
    <pc:docChg chg="modSld">
      <pc:chgData name="Alienor FERNANDEZ" userId="5eb25d6a-63ef-4523-b32b-622b661aef4b" providerId="ADAL" clId="{8B8E75B6-7490-A549-B2F7-F2DFD025D046}" dt="2024-04-19T14:36:18.118" v="0" actId="13926"/>
      <pc:docMkLst>
        <pc:docMk/>
      </pc:docMkLst>
      <pc:sldChg chg="modSp mod">
        <pc:chgData name="Alienor FERNANDEZ" userId="5eb25d6a-63ef-4523-b32b-622b661aef4b" providerId="ADAL" clId="{8B8E75B6-7490-A549-B2F7-F2DFD025D046}" dt="2024-04-19T14:36:18.118" v="0" actId="13926"/>
        <pc:sldMkLst>
          <pc:docMk/>
          <pc:sldMk cId="0" sldId="268"/>
        </pc:sldMkLst>
        <pc:spChg chg="mod">
          <ac:chgData name="Alienor FERNANDEZ" userId="5eb25d6a-63ef-4523-b32b-622b661aef4b" providerId="ADAL" clId="{8B8E75B6-7490-A549-B2F7-F2DFD025D046}" dt="2024-04-19T14:36:18.118" v="0" actId="13926"/>
          <ac:spMkLst>
            <pc:docMk/>
            <pc:sldMk cId="0" sldId="268"/>
            <ac:spMk id="363"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4-03-06T16:38:30.352" idx="1">
    <p:pos x="196" y="280"/>
    <p:text>Je propose de parler des limites AVANT les réussites, pour finir sur une meilleure note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bfb349fec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2bbfb349fec_2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bbeac0b05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bbeac0b0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500"/>
              <a:t>Vous avez surement déjà entendu parlé d’accessibilité numérique mais concrètement qu’est-ce que c’est ?</a:t>
            </a:r>
            <a:endParaRPr sz="1500"/>
          </a:p>
          <a:p>
            <a:pPr marL="0" lvl="0" indent="0" algn="l" rtl="0">
              <a:spcBef>
                <a:spcPts val="0"/>
              </a:spcBef>
              <a:spcAft>
                <a:spcPts val="0"/>
              </a:spcAft>
              <a:buNone/>
            </a:pPr>
            <a:r>
              <a:rPr lang="fr" sz="1500"/>
              <a:t>L’accessibilité numérique c’est permettre aux personnes en situations de handicap de pouvoir percevoir, comprendre, naviguer, interagir et contribuer sur le web comme n’importe quelle autre personne.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fr" sz="1500"/>
              <a:t>Il existe différents types de handicap :</a:t>
            </a:r>
            <a:endParaRPr sz="1500">
              <a:solidFill>
                <a:schemeClr val="dk1"/>
              </a:solidFill>
            </a:endParaRPr>
          </a:p>
          <a:p>
            <a:pPr marL="457200" lvl="0" indent="-323850" algn="l" rtl="0">
              <a:lnSpc>
                <a:spcPct val="115000"/>
              </a:lnSpc>
              <a:spcBef>
                <a:spcPts val="0"/>
              </a:spcBef>
              <a:spcAft>
                <a:spcPts val="0"/>
              </a:spcAft>
              <a:buSzPts val="1500"/>
              <a:buChar char="-"/>
            </a:pPr>
            <a:r>
              <a:rPr lang="fr" sz="1500">
                <a:solidFill>
                  <a:schemeClr val="dk1"/>
                </a:solidFill>
              </a:rPr>
              <a:t>Visuel : malvoyants, aveugles ou daltoniens /</a:t>
            </a:r>
            <a:endParaRPr sz="1500">
              <a:solidFill>
                <a:schemeClr val="dk1"/>
              </a:solidFill>
            </a:endParaRPr>
          </a:p>
          <a:p>
            <a:pPr marL="457200" lvl="0" indent="-323850" algn="l" rtl="0">
              <a:lnSpc>
                <a:spcPct val="115000"/>
              </a:lnSpc>
              <a:spcBef>
                <a:spcPts val="0"/>
              </a:spcBef>
              <a:spcAft>
                <a:spcPts val="0"/>
              </a:spcAft>
              <a:buSzPts val="1500"/>
              <a:buChar char="-"/>
            </a:pPr>
            <a:r>
              <a:rPr lang="fr" sz="1500">
                <a:solidFill>
                  <a:schemeClr val="dk1"/>
                </a:solidFill>
              </a:rPr>
              <a:t>Auditif : sourd ou avec autre formes de déficience auditif</a:t>
            </a:r>
            <a:endParaRPr sz="1500">
              <a:solidFill>
                <a:schemeClr val="dk1"/>
              </a:solidFill>
            </a:endParaRPr>
          </a:p>
          <a:p>
            <a:pPr marL="457200" lvl="0" indent="-323850" algn="l" rtl="0">
              <a:lnSpc>
                <a:spcPct val="115000"/>
              </a:lnSpc>
              <a:spcBef>
                <a:spcPts val="0"/>
              </a:spcBef>
              <a:spcAft>
                <a:spcPts val="0"/>
              </a:spcAft>
              <a:buSzPts val="1500"/>
              <a:buChar char="-"/>
            </a:pPr>
            <a:r>
              <a:rPr lang="fr" sz="1500">
                <a:solidFill>
                  <a:schemeClr val="dk1"/>
                </a:solidFill>
              </a:rPr>
              <a:t>Moteur : physique</a:t>
            </a:r>
            <a:endParaRPr sz="1500">
              <a:solidFill>
                <a:schemeClr val="dk1"/>
              </a:solidFill>
            </a:endParaRPr>
          </a:p>
          <a:p>
            <a:pPr marL="457200" lvl="0" indent="-323850" algn="l" rtl="0">
              <a:lnSpc>
                <a:spcPct val="115000"/>
              </a:lnSpc>
              <a:spcBef>
                <a:spcPts val="0"/>
              </a:spcBef>
              <a:spcAft>
                <a:spcPts val="0"/>
              </a:spcAft>
              <a:buSzPts val="1500"/>
              <a:buChar char="-"/>
            </a:pPr>
            <a:r>
              <a:rPr lang="fr" sz="1500">
                <a:solidFill>
                  <a:schemeClr val="dk1"/>
                </a:solidFill>
              </a:rPr>
              <a:t>Cognitif: personnes ne pouvant avoir une surcharge mental, souffrant d’épilepsie.</a:t>
            </a:r>
            <a:endParaRPr sz="1500">
              <a:solidFill>
                <a:schemeClr val="dk1"/>
              </a:solidFill>
            </a:endParaRPr>
          </a:p>
          <a:p>
            <a:pPr marL="457200" lvl="0" indent="-323850" algn="l" rtl="0">
              <a:lnSpc>
                <a:spcPct val="115000"/>
              </a:lnSpc>
              <a:spcBef>
                <a:spcPts val="0"/>
              </a:spcBef>
              <a:spcAft>
                <a:spcPts val="0"/>
              </a:spcAft>
              <a:buSzPts val="1500"/>
              <a:buChar char="-"/>
            </a:pPr>
            <a:r>
              <a:rPr lang="fr" sz="1500">
                <a:solidFill>
                  <a:schemeClr val="dk1"/>
                </a:solidFill>
              </a:rPr>
              <a:t>Autres utilisateurs : personnes âgées, handicapés temporaires ou autre…</a:t>
            </a:r>
            <a:endParaRPr sz="1500">
              <a:solidFill>
                <a:schemeClr val="dk1"/>
              </a:solidFill>
            </a:endParaRPr>
          </a:p>
          <a:p>
            <a:pPr marL="0" lvl="0" indent="0" algn="l" rtl="0">
              <a:lnSpc>
                <a:spcPct val="115000"/>
              </a:lnSpc>
              <a:spcBef>
                <a:spcPts val="0"/>
              </a:spcBef>
              <a:spcAft>
                <a:spcPts val="0"/>
              </a:spcAft>
              <a:buNone/>
            </a:pPr>
            <a:endParaRPr sz="1500">
              <a:solidFill>
                <a:schemeClr val="dk1"/>
              </a:solidFill>
            </a:endParaRPr>
          </a:p>
          <a:p>
            <a:pPr marL="0" lvl="0" indent="0" algn="l" rtl="0">
              <a:spcBef>
                <a:spcPts val="0"/>
              </a:spcBef>
              <a:spcAft>
                <a:spcPts val="0"/>
              </a:spcAft>
              <a:buNone/>
            </a:pPr>
            <a:r>
              <a:rPr lang="fr" sz="1500">
                <a:solidFill>
                  <a:schemeClr val="dk1"/>
                </a:solidFill>
              </a:rPr>
              <a:t>“L’accessibilité numérique : essentiel pour certains, bénéfique à tous.”</a:t>
            </a:r>
            <a:endParaRPr sz="1500">
              <a:solidFill>
                <a:schemeClr val="dk1"/>
              </a:solidFill>
            </a:endParaRPr>
          </a:p>
          <a:p>
            <a:pPr marL="45720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bbeac0b05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bbeac0b05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400">
                <a:solidFill>
                  <a:schemeClr val="dk1"/>
                </a:solidFill>
              </a:rPr>
              <a:t>Selon le handicap, les usages du web et la manière d’y accéder peut être différentes.</a:t>
            </a:r>
            <a:endParaRPr sz="1400">
              <a:solidFill>
                <a:schemeClr val="dk1"/>
              </a:solidFill>
            </a:endParaRPr>
          </a:p>
          <a:p>
            <a:pPr marL="0" lvl="0" indent="0" algn="l" rtl="0">
              <a:lnSpc>
                <a:spcPct val="115000"/>
              </a:lnSpc>
              <a:spcBef>
                <a:spcPts val="0"/>
              </a:spcBef>
              <a:spcAft>
                <a:spcPts val="0"/>
              </a:spcAft>
              <a:buNone/>
            </a:pPr>
            <a:r>
              <a:rPr lang="fr" sz="1400">
                <a:solidFill>
                  <a:schemeClr val="dk1"/>
                </a:solidFill>
              </a:rPr>
              <a:t>Certains feront appels à des technologies d’assistances par exemple des lecteurs d’écran, des logiciels pour zoomer, ou bien du matériel physique comme des tablettes brailles, des contacteurs,...</a:t>
            </a: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r>
              <a:rPr lang="fr" sz="1400">
                <a:solidFill>
                  <a:schemeClr val="dk1"/>
                </a:solidFill>
              </a:rPr>
              <a:t>Je vous propose de prendre 1 min pour regarder cette vidéo qui présente un cas d’usage spécifique et vous montrer les impacts que cela peut avoir pour une personne en situation de handicap si les sites ne sont pas accessibles.</a:t>
            </a:r>
            <a:endParaRPr sz="14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bbeac0b05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bbeac0b05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600">
                <a:solidFill>
                  <a:srgbClr val="20243B"/>
                </a:solidFill>
              </a:rPr>
              <a:t>L’accessibilité numérique s’appuie sur un référentiel international qui sont les WCAG. Il est composé de 3 niveaux d’exigence.</a:t>
            </a:r>
            <a:endParaRPr sz="1600">
              <a:solidFill>
                <a:srgbClr val="20243B"/>
              </a:solidFill>
            </a:endParaRPr>
          </a:p>
          <a:p>
            <a:pPr marL="0" lvl="0" indent="0" algn="l" rtl="0">
              <a:lnSpc>
                <a:spcPct val="115000"/>
              </a:lnSpc>
              <a:spcBef>
                <a:spcPts val="0"/>
              </a:spcBef>
              <a:spcAft>
                <a:spcPts val="0"/>
              </a:spcAft>
              <a:buClr>
                <a:schemeClr val="dk1"/>
              </a:buClr>
              <a:buSzPts val="1100"/>
              <a:buFont typeface="Arial"/>
              <a:buNone/>
            </a:pPr>
            <a:endParaRPr sz="1600">
              <a:solidFill>
                <a:srgbClr val="20243B"/>
              </a:solidFill>
            </a:endParaRPr>
          </a:p>
          <a:p>
            <a:pPr marL="0" lvl="0" indent="0" algn="l" rtl="0">
              <a:lnSpc>
                <a:spcPct val="115000"/>
              </a:lnSpc>
              <a:spcBef>
                <a:spcPts val="0"/>
              </a:spcBef>
              <a:spcAft>
                <a:spcPts val="0"/>
              </a:spcAft>
              <a:buClr>
                <a:schemeClr val="dk1"/>
              </a:buClr>
              <a:buSzPts val="1100"/>
              <a:buFont typeface="Arial"/>
              <a:buNone/>
            </a:pPr>
            <a:r>
              <a:rPr lang="fr" sz="1600">
                <a:solidFill>
                  <a:srgbClr val="20243B"/>
                </a:solidFill>
              </a:rPr>
              <a:t>Le </a:t>
            </a:r>
            <a:r>
              <a:rPr lang="fr" sz="1600" b="1">
                <a:solidFill>
                  <a:srgbClr val="20243B"/>
                </a:solidFill>
              </a:rPr>
              <a:t>niveau AA </a:t>
            </a:r>
            <a:r>
              <a:rPr lang="fr" sz="1600">
                <a:solidFill>
                  <a:srgbClr val="20243B"/>
                </a:solidFill>
              </a:rPr>
              <a:t>est celui recommandé par le W3C et a donc été adopté par une grande majorité de pays ayant décidé de légiférer sur l’accessibilité web </a:t>
            </a:r>
            <a:r>
              <a:rPr lang="fr" sz="1600">
                <a:solidFill>
                  <a:srgbClr val="0071F0"/>
                </a:solidFill>
              </a:rPr>
              <a:t>(Europe, UK, US, Canada, Australie, Nouvelle-Zélande, Israël, Hong Kong, etc.)</a:t>
            </a:r>
            <a:endParaRPr sz="1600">
              <a:solidFill>
                <a:srgbClr val="0071F0"/>
              </a:solidFill>
            </a:endParaRPr>
          </a:p>
          <a:p>
            <a:pPr marL="0" lvl="0" indent="0" algn="l" rtl="0">
              <a:lnSpc>
                <a:spcPct val="140000"/>
              </a:lnSpc>
              <a:spcBef>
                <a:spcPts val="0"/>
              </a:spcBef>
              <a:spcAft>
                <a:spcPts val="0"/>
              </a:spcAft>
              <a:buClr>
                <a:schemeClr val="dk1"/>
              </a:buClr>
              <a:buSzPts val="1100"/>
              <a:buFont typeface="Arial"/>
              <a:buNone/>
            </a:pP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Aujourd’hui nous en sommes à la version 2.2 des WCAG qui a été mis en place en fin d’année 2023</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=&gt; En France, le référentiel qui a mis en place une méthodologie de test s’appelle le RGAA. Il est basé sur la norme Européenne qui elle même s’appuie sur les WCAG 2.1 niveau AA</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c4ab8adb4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c4ab8adb4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300">
                <a:latin typeface="Open Sans"/>
                <a:ea typeface="Open Sans"/>
                <a:cs typeface="Open Sans"/>
                <a:sym typeface="Open Sans"/>
              </a:rPr>
              <a:t>Emilie</a:t>
            </a:r>
            <a:endParaRPr sz="1300">
              <a:latin typeface="Open Sans"/>
              <a:ea typeface="Open Sans"/>
              <a:cs typeface="Open Sans"/>
              <a:sym typeface="Open Sans"/>
            </a:endParaRPr>
          </a:p>
          <a:p>
            <a:pPr marL="0" lvl="0" indent="0" algn="l" rtl="0">
              <a:spcBef>
                <a:spcPts val="0"/>
              </a:spcBef>
              <a:spcAft>
                <a:spcPts val="0"/>
              </a:spcAft>
              <a:buNone/>
            </a:pPr>
            <a:endParaRPr sz="1300">
              <a:latin typeface="Open Sans"/>
              <a:ea typeface="Open Sans"/>
              <a:cs typeface="Open Sans"/>
              <a:sym typeface="Open Sans"/>
            </a:endParaRPr>
          </a:p>
          <a:p>
            <a:pPr marL="0" lvl="0" indent="0" algn="l" rtl="0">
              <a:spcBef>
                <a:spcPts val="0"/>
              </a:spcBef>
              <a:spcAft>
                <a:spcPts val="0"/>
              </a:spcAft>
              <a:buNone/>
            </a:pPr>
            <a:r>
              <a:rPr lang="fr" sz="1300">
                <a:solidFill>
                  <a:schemeClr val="dk1"/>
                </a:solidFill>
                <a:latin typeface="Open Sans"/>
                <a:ea typeface="Open Sans"/>
                <a:cs typeface="Open Sans"/>
                <a:sym typeface="Open Sans"/>
              </a:rPr>
              <a:t>Depuis 2005 et plus précisément depuis l’article 47, la prise en compte de l’accessibilité numérique est une obligation légale en France.</a:t>
            </a:r>
            <a:endParaRPr sz="1300">
              <a:solidFill>
                <a:schemeClr val="dk1"/>
              </a:solidFill>
              <a:latin typeface="Open Sans"/>
              <a:ea typeface="Open Sans"/>
              <a:cs typeface="Open Sans"/>
              <a:sym typeface="Open Sans"/>
            </a:endParaRPr>
          </a:p>
          <a:p>
            <a:pPr marL="0" lvl="0" indent="0" algn="l" rtl="0">
              <a:spcBef>
                <a:spcPts val="0"/>
              </a:spcBef>
              <a:spcAft>
                <a:spcPts val="0"/>
              </a:spcAft>
              <a:buNone/>
            </a:pPr>
            <a:r>
              <a:rPr lang="fr" sz="1300">
                <a:solidFill>
                  <a:schemeClr val="dk1"/>
                </a:solidFill>
                <a:latin typeface="Open Sans"/>
                <a:ea typeface="Open Sans"/>
                <a:cs typeface="Open Sans"/>
                <a:sym typeface="Open Sans"/>
              </a:rPr>
              <a:t>Si dans un premier temps cela ne concernaient que les entreprises du services publics, en 2018 ont été ajoutées les entreprises du secteur privées réalisant un CA de _ de 250 Millions d’€ et plus récemment en mars 2023 les entreprises fournissant des produits et services (livres numériques et logiciels, service bancaires, terminaux de paiements, distributeurs automatiques …)</a:t>
            </a:r>
            <a:endParaRPr sz="1300">
              <a:solidFill>
                <a:schemeClr val="dk1"/>
              </a:solidFill>
              <a:latin typeface="Open Sans"/>
              <a:ea typeface="Open Sans"/>
              <a:cs typeface="Open Sans"/>
              <a:sym typeface="Open Sans"/>
            </a:endParaRPr>
          </a:p>
          <a:p>
            <a:pPr marL="0" lvl="0" indent="0" algn="l" rtl="0">
              <a:spcBef>
                <a:spcPts val="0"/>
              </a:spcBef>
              <a:spcAft>
                <a:spcPts val="0"/>
              </a:spcAft>
              <a:buNone/>
            </a:pPr>
            <a:endParaRPr sz="1300">
              <a:solidFill>
                <a:schemeClr val="dk1"/>
              </a:solidFill>
              <a:latin typeface="Open Sans"/>
              <a:ea typeface="Open Sans"/>
              <a:cs typeface="Open Sans"/>
              <a:sym typeface="Open Sans"/>
            </a:endParaRPr>
          </a:p>
          <a:p>
            <a:pPr marL="0" lvl="0" indent="0" algn="l" rtl="0">
              <a:spcBef>
                <a:spcPts val="0"/>
              </a:spcBef>
              <a:spcAft>
                <a:spcPts val="0"/>
              </a:spcAft>
              <a:buNone/>
            </a:pPr>
            <a:r>
              <a:rPr lang="fr" sz="1300">
                <a:solidFill>
                  <a:schemeClr val="dk1"/>
                </a:solidFill>
                <a:latin typeface="Open Sans"/>
                <a:ea typeface="Open Sans"/>
                <a:cs typeface="Open Sans"/>
                <a:sym typeface="Open Sans"/>
              </a:rPr>
              <a:t>Si pour les entreprises de produits et services le périmètre des obligations n’est pas encore précisé, pour les autres entreprises déjà citées elles ont l’obligation :</a:t>
            </a:r>
            <a:endParaRPr sz="1300">
              <a:solidFill>
                <a:schemeClr val="dk1"/>
              </a:solidFill>
              <a:latin typeface="Open Sans"/>
              <a:ea typeface="Open Sans"/>
              <a:cs typeface="Open Sans"/>
              <a:sym typeface="Open Sans"/>
            </a:endParaRPr>
          </a:p>
          <a:p>
            <a:pPr marL="457200" lvl="0" indent="-311150" algn="l" rtl="0">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Obligation de conformité qui peut s’évaluer à partir du RGAA par exemple</a:t>
            </a:r>
            <a:endParaRPr sz="1300">
              <a:solidFill>
                <a:schemeClr val="dk1"/>
              </a:solidFill>
              <a:latin typeface="Open Sans"/>
              <a:ea typeface="Open Sans"/>
              <a:cs typeface="Open Sans"/>
              <a:sym typeface="Open Sans"/>
            </a:endParaRPr>
          </a:p>
          <a:p>
            <a:pPr marL="457200" lvl="0" indent="-311150" algn="l" rtl="0">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une obligation de transparences en publiant une déclaration d’accessibilité numérique</a:t>
            </a:r>
            <a:endParaRPr sz="1300">
              <a:solidFill>
                <a:schemeClr val="dk1"/>
              </a:solidFill>
              <a:latin typeface="Open Sans"/>
              <a:ea typeface="Open Sans"/>
              <a:cs typeface="Open Sans"/>
              <a:sym typeface="Open Sans"/>
            </a:endParaRPr>
          </a:p>
          <a:p>
            <a:pPr marL="457200" lvl="0" indent="-311150" algn="l" rtl="0">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Afin de s’engager dans une démarche d’évolution et d’amélioration il est demandé la publication d’un schéma pluriannuel et de plans d’actions annuels et leurs bilans</a:t>
            </a:r>
            <a:endParaRPr sz="13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194fa2e0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c194fa2e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L’accessibilité repose sur 4 grands principes.</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Tout d’abord un site internet doit-être perceptible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Le contenu présent sur votre site Internet doit être perceptible ; c’est-à-dire que tous les composants, les fonctionnalités et informations proposées aux internautes peuvent être perçus par leurs sens.</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 </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350">
                <a:solidFill>
                  <a:schemeClr val="dk1"/>
                </a:solidFill>
                <a:latin typeface="Montserrat"/>
                <a:ea typeface="Montserrat"/>
                <a:cs typeface="Montserrat"/>
                <a:sym typeface="Montserrat"/>
              </a:rPr>
              <a:t>L’objectif est de compenser les potentielles difficultés rencontrées par le public.</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Toute information doit être disponible et perceptible, quel que soit le handicap rencontré par le visiteur de l’outil utilisé.</a:t>
            </a:r>
            <a:endParaRPr sz="135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c194fa2e0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c194fa2e0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Il doit également être Utilisable.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Ce principe implique que la navigation au sein de l’interface de votre support en ligne soit utilisable par tous les utilisateurs, quelles que soient les capacités dont ils disposent.</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 </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350">
                <a:solidFill>
                  <a:schemeClr val="dk1"/>
                </a:solidFill>
                <a:latin typeface="Montserrat"/>
                <a:ea typeface="Montserrat"/>
                <a:cs typeface="Montserrat"/>
                <a:sym typeface="Montserrat"/>
              </a:rPr>
              <a:t>Par exemple, les fonctionnalités de votre site Internet se doivent d’être disponibles grâce à une </a:t>
            </a:r>
            <a:r>
              <a:rPr lang="fr" sz="1350" b="1">
                <a:solidFill>
                  <a:schemeClr val="dk1"/>
                </a:solidFill>
                <a:latin typeface="Montserrat"/>
                <a:ea typeface="Montserrat"/>
                <a:cs typeface="Montserrat"/>
                <a:sym typeface="Montserrat"/>
              </a:rPr>
              <a:t>utilisation exclusive du clavier</a:t>
            </a:r>
            <a:r>
              <a:rPr lang="fr" sz="1350">
                <a:solidFill>
                  <a:schemeClr val="dk1"/>
                </a:solidFill>
                <a:latin typeface="Montserrat"/>
                <a:ea typeface="Montserrat"/>
                <a:cs typeface="Montserrat"/>
                <a:sym typeface="Montserrat"/>
              </a:rPr>
              <a:t>, la structure sémantique est fiable et compréhensible par les outils de synthèse vocale…</a:t>
            </a:r>
            <a:endParaRPr sz="1200">
              <a:solidFill>
                <a:srgbClr val="5F5F6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3311ddba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3311ddba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Il doit être compréhensible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Chaque donnée présentée aux utilisateurs doit être facilement compréhensible, et ce de manière universelle.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 </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Les sigles et abréviations sont expliqués et permettent la bonne compréhension de l’information communiquée.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Le contenu textuel de votre site web est compréhensible, lisible et correctement traduit.</a:t>
            </a:r>
            <a:endParaRPr sz="1350">
              <a:solidFill>
                <a:schemeClr val="dk1"/>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c194fa2e07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c194fa2e07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Pour terminer en toute logique, il doit être robuste.</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Ce dernier principe fondamental demande que votre contenu web soit suffisamment robuste, correctement structuré et mis à jour ; pour que les </a:t>
            </a:r>
            <a:r>
              <a:rPr lang="fr" sz="1350" b="1">
                <a:solidFill>
                  <a:schemeClr val="dk1"/>
                </a:solidFill>
                <a:latin typeface="Montserrat"/>
                <a:ea typeface="Montserrat"/>
                <a:cs typeface="Montserrat"/>
                <a:sym typeface="Montserrat"/>
              </a:rPr>
              <a:t>technologies d’assistance</a:t>
            </a:r>
            <a:r>
              <a:rPr lang="fr" sz="1350">
                <a:solidFill>
                  <a:schemeClr val="dk1"/>
                </a:solidFill>
                <a:latin typeface="Montserrat"/>
                <a:ea typeface="Montserrat"/>
                <a:cs typeface="Montserrat"/>
                <a:sym typeface="Montserrat"/>
              </a:rPr>
              <a:t> soient compatibles et utilisables.</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 </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À mesure que les technologies d’aide à la </a:t>
            </a:r>
            <a:r>
              <a:rPr lang="fr" sz="1350" b="1">
                <a:solidFill>
                  <a:schemeClr val="dk1"/>
                </a:solidFill>
                <a:latin typeface="Montserrat"/>
                <a:ea typeface="Montserrat"/>
                <a:cs typeface="Montserrat"/>
                <a:sym typeface="Montserrat"/>
              </a:rPr>
              <a:t>compensation du handicap </a:t>
            </a:r>
            <a:r>
              <a:rPr lang="fr" sz="1350">
                <a:solidFill>
                  <a:schemeClr val="dk1"/>
                </a:solidFill>
                <a:latin typeface="Montserrat"/>
                <a:ea typeface="Montserrat"/>
                <a:cs typeface="Montserrat"/>
                <a:sym typeface="Montserrat"/>
              </a:rPr>
              <a:t>évoluent, votre support en ligne se doit d’être suffisamment robuste pour suivre la cadence et s’adapter aux nouveautés.</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 </a:t>
            </a:r>
            <a:endParaRPr sz="135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350">
                <a:solidFill>
                  <a:schemeClr val="dk1"/>
                </a:solidFill>
                <a:latin typeface="Montserrat"/>
                <a:ea typeface="Montserrat"/>
                <a:cs typeface="Montserrat"/>
                <a:sym typeface="Montserrat"/>
              </a:rPr>
              <a:t>Ce qui est intéressant à retenir dans ce dernier aspect de l’accessibilité numérique, c’est que plus vous mettez en œuvre des fondations solides dès la création de votre site web, meilleures seront vos chances de développer et maintenir votre activité.</a:t>
            </a:r>
            <a:endParaRPr sz="1350" i="1">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a:solidFill>
                <a:srgbClr val="5F5F6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be7c686c38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be7c686c38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Bonjour à tous, je vais vous présenter l’</a:t>
            </a:r>
            <a:r>
              <a:rPr lang="fr" sz="1300" b="1">
                <a:solidFill>
                  <a:schemeClr val="dk1"/>
                </a:solidFill>
              </a:rPr>
              <a:t>approche</a:t>
            </a:r>
            <a:r>
              <a:rPr lang="fr" sz="1300">
                <a:solidFill>
                  <a:schemeClr val="dk1"/>
                </a:solidFill>
              </a:rPr>
              <a:t> que nous avons eue pour mener à bien ce projet.</a:t>
            </a:r>
            <a:endParaRPr sz="1300">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bbeac0b05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bbeac0b05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Tout d’abord, il faut bien noter que pour l’Association Valentin Haüy, l’accessibilité numérique du site est l’</a:t>
            </a:r>
            <a:r>
              <a:rPr lang="fr" sz="1300" b="1">
                <a:solidFill>
                  <a:schemeClr val="dk1"/>
                </a:solidFill>
              </a:rPr>
              <a:t>enjeu majeur</a:t>
            </a:r>
            <a:r>
              <a:rPr lang="fr" sz="1300">
                <a:solidFill>
                  <a:schemeClr val="dk1"/>
                </a:solidFill>
              </a:rPr>
              <a:t> et l’</a:t>
            </a:r>
            <a:r>
              <a:rPr lang="fr" sz="1300" b="1">
                <a:solidFill>
                  <a:schemeClr val="dk1"/>
                </a:solidFill>
              </a:rPr>
              <a:t>objectif principal</a:t>
            </a:r>
            <a:r>
              <a:rPr lang="fr" sz="1300">
                <a:solidFill>
                  <a:schemeClr val="dk1"/>
                </a:solidFill>
              </a:rPr>
              <a:t> à atteindre.</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En effet, l’objectif est d’atteindre un taux de conformité au RGAA de </a:t>
            </a:r>
            <a:r>
              <a:rPr lang="fr" sz="1300" b="1">
                <a:solidFill>
                  <a:schemeClr val="dk1"/>
                </a:solidFill>
              </a:rPr>
              <a:t>100% à terme</a:t>
            </a:r>
            <a:r>
              <a:rPr lang="fr" sz="1300">
                <a:solidFill>
                  <a:schemeClr val="dk1"/>
                </a:solidFill>
              </a:rPr>
              <a:t>, et nous nous sommes engagés à un taux de conformité de </a:t>
            </a:r>
            <a:r>
              <a:rPr lang="fr" sz="1300" b="1">
                <a:solidFill>
                  <a:schemeClr val="dk1"/>
                </a:solidFill>
              </a:rPr>
              <a:t>90% à la sortie </a:t>
            </a:r>
            <a:r>
              <a:rPr lang="fr" sz="1300">
                <a:solidFill>
                  <a:schemeClr val="dk1"/>
                </a:solidFill>
              </a:rPr>
              <a:t>du site. Et un fait important à prendre en compte est qu’on parle aussi bien d’accessibilité du front office que du </a:t>
            </a:r>
            <a:r>
              <a:rPr lang="fr" sz="1300" b="1">
                <a:solidFill>
                  <a:schemeClr val="dk1"/>
                </a:solidFill>
              </a:rPr>
              <a:t>back office</a:t>
            </a:r>
            <a:r>
              <a:rPr lang="fr" sz="1300">
                <a:solidFill>
                  <a:schemeClr val="dk1"/>
                </a:solidFill>
              </a:rPr>
              <a:t>, notamment car certains </a:t>
            </a:r>
            <a:r>
              <a:rPr lang="fr" sz="1300" b="1">
                <a:solidFill>
                  <a:schemeClr val="dk1"/>
                </a:solidFill>
              </a:rPr>
              <a:t>contributeurs </a:t>
            </a:r>
            <a:r>
              <a:rPr lang="fr" sz="1300">
                <a:solidFill>
                  <a:schemeClr val="dk1"/>
                </a:solidFill>
              </a:rPr>
              <a:t>du site sont </a:t>
            </a:r>
            <a:r>
              <a:rPr lang="fr" sz="1300" b="1">
                <a:solidFill>
                  <a:schemeClr val="dk1"/>
                </a:solidFill>
              </a:rPr>
              <a:t>malvoyants</a:t>
            </a:r>
            <a:r>
              <a:rPr lang="fr" sz="1300">
                <a:solidFill>
                  <a:schemeClr val="dk1"/>
                </a:solidFill>
              </a:rPr>
              <a:t>. D’ailleurs, une personne aveugle fait partie du Comité de pilotage, ce qui a nécessité d’</a:t>
            </a:r>
            <a:r>
              <a:rPr lang="fr" sz="1300" b="1">
                <a:solidFill>
                  <a:schemeClr val="dk1"/>
                </a:solidFill>
              </a:rPr>
              <a:t>adapter</a:t>
            </a:r>
            <a:r>
              <a:rPr lang="fr" sz="1300">
                <a:solidFill>
                  <a:schemeClr val="dk1"/>
                </a:solidFill>
              </a:rPr>
              <a:t> également certaines de nos </a:t>
            </a:r>
            <a:r>
              <a:rPr lang="fr" sz="1300" b="1">
                <a:solidFill>
                  <a:schemeClr val="dk1"/>
                </a:solidFill>
              </a:rPr>
              <a:t>méthodologies projet</a:t>
            </a:r>
            <a:r>
              <a:rPr lang="fr" sz="1300">
                <a:solidFill>
                  <a:schemeClr val="dk1"/>
                </a:solidFill>
              </a:rPr>
              <a: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Je vais donc vous présenter les </a:t>
            </a:r>
            <a:r>
              <a:rPr lang="fr" sz="1300" b="1">
                <a:solidFill>
                  <a:schemeClr val="dk1"/>
                </a:solidFill>
              </a:rPr>
              <a:t>actions </a:t>
            </a:r>
            <a:r>
              <a:rPr lang="fr" sz="1300">
                <a:solidFill>
                  <a:schemeClr val="dk1"/>
                </a:solidFill>
              </a:rPr>
              <a:t>que nous avons mises en œuvre pour répondre à ces enjeux. </a:t>
            </a:r>
            <a:endParaRPr sz="13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e7c686c38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be7c686c38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Emilie, Anthony : je vous laisse remplir vos parties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c2005de4d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c2005de4d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None/>
            </a:pPr>
            <a:r>
              <a:rPr lang="fr" sz="1300">
                <a:solidFill>
                  <a:schemeClr val="dk1"/>
                </a:solidFill>
              </a:rPr>
              <a:t>Tout d’abord, </a:t>
            </a:r>
            <a:r>
              <a:rPr lang="fr" sz="1300" b="1">
                <a:solidFill>
                  <a:schemeClr val="dk1"/>
                </a:solidFill>
              </a:rPr>
              <a:t>numerik-ea</a:t>
            </a:r>
            <a:r>
              <a:rPr lang="fr" sz="1300">
                <a:solidFill>
                  <a:schemeClr val="dk1"/>
                </a:solidFill>
              </a:rPr>
              <a:t> est entièrement partie prenante de l’organisation projet. À ce titre, ils participent à tous les </a:t>
            </a:r>
            <a:r>
              <a:rPr lang="fr" sz="1300" b="1">
                <a:solidFill>
                  <a:schemeClr val="dk1"/>
                </a:solidFill>
              </a:rPr>
              <a:t>comités</a:t>
            </a:r>
            <a:r>
              <a:rPr lang="fr" sz="1300">
                <a:solidFill>
                  <a:schemeClr val="dk1"/>
                </a:solidFill>
              </a:rPr>
              <a:t> de pilotage et tous les comités projet. C’est important pour qu’ils puissent </a:t>
            </a:r>
            <a:r>
              <a:rPr lang="fr" sz="1300" b="1">
                <a:solidFill>
                  <a:schemeClr val="dk1"/>
                </a:solidFill>
              </a:rPr>
              <a:t>sensibiliser tous les acteurs</a:t>
            </a:r>
            <a:r>
              <a:rPr lang="fr" sz="1300">
                <a:solidFill>
                  <a:schemeClr val="dk1"/>
                </a:solidFill>
              </a:rPr>
              <a:t> du projet aux règles du RGAA. Mais c’était également indispensable pour la </a:t>
            </a:r>
            <a:r>
              <a:rPr lang="fr" sz="1300" b="1">
                <a:solidFill>
                  <a:schemeClr val="dk1"/>
                </a:solidFill>
              </a:rPr>
              <a:t>maîtrise du planning</a:t>
            </a:r>
            <a:r>
              <a:rPr lang="fr" sz="1300">
                <a:solidFill>
                  <a:schemeClr val="dk1"/>
                </a:solidFill>
              </a:rPr>
              <a:t> afin de coordonner les revues d’accessibilité avec les autres tâches du projet.  </a:t>
            </a:r>
            <a:endParaRPr sz="1300">
              <a:solidFill>
                <a:schemeClr val="dk1"/>
              </a:solidFill>
            </a:endParaRPr>
          </a:p>
          <a:p>
            <a:pPr marL="0" lvl="0" indent="0" algn="l" rtl="0">
              <a:lnSpc>
                <a:spcPct val="115000"/>
              </a:lnSpc>
              <a:spcBef>
                <a:spcPts val="1200"/>
              </a:spcBef>
              <a:spcAft>
                <a:spcPts val="0"/>
              </a:spcAft>
              <a:buNone/>
            </a:pPr>
            <a:r>
              <a:rPr lang="fr" sz="1300">
                <a:solidFill>
                  <a:schemeClr val="dk1"/>
                </a:solidFill>
              </a:rPr>
              <a:t>Ensuite, nous avons essayé de rendre accessible un maximum de </a:t>
            </a:r>
            <a:r>
              <a:rPr lang="fr" sz="1300" b="1">
                <a:solidFill>
                  <a:schemeClr val="dk1"/>
                </a:solidFill>
              </a:rPr>
              <a:t>documentation</a:t>
            </a:r>
            <a:r>
              <a:rPr lang="fr" sz="1300">
                <a:solidFill>
                  <a:schemeClr val="dk1"/>
                </a:solidFill>
              </a:rPr>
              <a:t> du projet. Par exemple, nous envoyons nos </a:t>
            </a:r>
            <a:r>
              <a:rPr lang="fr" sz="1300" b="1">
                <a:solidFill>
                  <a:schemeClr val="dk1"/>
                </a:solidFill>
              </a:rPr>
              <a:t>supports en amont</a:t>
            </a:r>
            <a:r>
              <a:rPr lang="fr" sz="1300">
                <a:solidFill>
                  <a:schemeClr val="dk1"/>
                </a:solidFill>
              </a:rPr>
              <a:t> des COPIL afin que la personne aveugle puisse les consulter avec son lecteur d’écran puisqu’elle ne peut pas voir ce qu’on projette en visio. Pour cela, nous avons été </a:t>
            </a:r>
            <a:r>
              <a:rPr lang="fr" sz="1300" b="1">
                <a:solidFill>
                  <a:schemeClr val="dk1"/>
                </a:solidFill>
              </a:rPr>
              <a:t>formés</a:t>
            </a:r>
            <a:r>
              <a:rPr lang="fr" sz="1300">
                <a:solidFill>
                  <a:schemeClr val="dk1"/>
                </a:solidFill>
              </a:rPr>
              <a:t> à la rédaction de documents accessibles par l’Association Valentin Haüy.</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fr" sz="1300">
                <a:solidFill>
                  <a:schemeClr val="dk1"/>
                </a:solidFill>
              </a:rPr>
              <a:t>A ce propos, j’aimerais profiter de cette présentation pour partager une petite astuce : dans Microsoft Office, il existe un </a:t>
            </a:r>
            <a:r>
              <a:rPr lang="fr" sz="1300" b="1">
                <a:solidFill>
                  <a:schemeClr val="dk1"/>
                </a:solidFill>
              </a:rPr>
              <a:t>outil</a:t>
            </a:r>
            <a:r>
              <a:rPr lang="fr" sz="1300">
                <a:solidFill>
                  <a:schemeClr val="dk1"/>
                </a:solidFill>
              </a:rPr>
              <a:t> qui permet de vérifier l’accessibilité d’un document. On le trouve dans l’onglet </a:t>
            </a:r>
            <a:r>
              <a:rPr lang="fr" sz="1300" b="1" i="1">
                <a:solidFill>
                  <a:schemeClr val="dk1"/>
                </a:solidFill>
              </a:rPr>
              <a:t>Révision &gt; Vérifier l’accessibilité</a:t>
            </a:r>
            <a:r>
              <a:rPr lang="fr" sz="1300">
                <a:solidFill>
                  <a:schemeClr val="dk1"/>
                </a:solidFill>
              </a:rPr>
              <a:t>, il suffit ensuite de </a:t>
            </a:r>
            <a:r>
              <a:rPr lang="fr" sz="1300" b="1">
                <a:solidFill>
                  <a:schemeClr val="dk1"/>
                </a:solidFill>
              </a:rPr>
              <a:t>suivre les indications</a:t>
            </a:r>
            <a:r>
              <a:rPr lang="fr" sz="1300">
                <a:solidFill>
                  <a:schemeClr val="dk1"/>
                </a:solidFill>
              </a:rPr>
              <a:t> qui s’affichent. Attention, cet outil ne garantit pas que le document sera 100% accessible, mais cela permet d’améliorer l’accessibilité </a:t>
            </a:r>
            <a:r>
              <a:rPr lang="fr" sz="1300" b="1">
                <a:solidFill>
                  <a:schemeClr val="dk1"/>
                </a:solidFill>
              </a:rPr>
              <a:t>sans trop d’efforts</a:t>
            </a:r>
            <a:r>
              <a:rPr lang="fr" sz="1300">
                <a:solidFill>
                  <a:schemeClr val="dk1"/>
                </a:solidFill>
              </a:rPr>
              <a:t>, et c’est une </a:t>
            </a:r>
            <a:r>
              <a:rPr lang="fr" sz="1300" b="1">
                <a:solidFill>
                  <a:schemeClr val="dk1"/>
                </a:solidFill>
              </a:rPr>
              <a:t>habitude assez facile</a:t>
            </a:r>
            <a:r>
              <a:rPr lang="fr" sz="1300">
                <a:solidFill>
                  <a:schemeClr val="dk1"/>
                </a:solidFill>
              </a:rPr>
              <a:t> prendre. </a:t>
            </a:r>
            <a:endParaRPr sz="13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bbeac0b05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bbeac0b05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None/>
            </a:pPr>
            <a:r>
              <a:rPr lang="fr" sz="1300">
                <a:solidFill>
                  <a:schemeClr val="dk1"/>
                </a:solidFill>
              </a:rPr>
              <a:t>Le maître mot de la conduite de ce projet, c’est l’accessibilité by design. Concrètement, cela veut dire que chaque </a:t>
            </a:r>
            <a:r>
              <a:rPr lang="fr" sz="1300" b="1">
                <a:solidFill>
                  <a:schemeClr val="dk1"/>
                </a:solidFill>
              </a:rPr>
              <a:t>livrable</a:t>
            </a:r>
            <a:r>
              <a:rPr lang="fr" sz="1300">
                <a:solidFill>
                  <a:schemeClr val="dk1"/>
                </a:solidFill>
              </a:rPr>
              <a:t> doit être </a:t>
            </a:r>
            <a:r>
              <a:rPr lang="fr" sz="1300" b="1">
                <a:solidFill>
                  <a:schemeClr val="dk1"/>
                </a:solidFill>
              </a:rPr>
              <a:t>validé</a:t>
            </a:r>
            <a:r>
              <a:rPr lang="fr" sz="1300">
                <a:solidFill>
                  <a:schemeClr val="dk1"/>
                </a:solidFill>
              </a:rPr>
              <a:t> par numerik-ea. Pour cela, nous avons mis en place des </a:t>
            </a:r>
            <a:r>
              <a:rPr lang="fr" sz="1300" b="1">
                <a:solidFill>
                  <a:schemeClr val="dk1"/>
                </a:solidFill>
              </a:rPr>
              <a:t>revues de conformité</a:t>
            </a:r>
            <a:r>
              <a:rPr lang="fr" sz="1300">
                <a:solidFill>
                  <a:schemeClr val="dk1"/>
                </a:solidFill>
              </a:rPr>
              <a:t> RGAA à chaque étape du projet :</a:t>
            </a:r>
            <a:endParaRPr sz="1300">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En phase de </a:t>
            </a:r>
            <a:r>
              <a:rPr lang="fr" sz="1300" b="1">
                <a:solidFill>
                  <a:schemeClr val="dk1"/>
                </a:solidFill>
              </a:rPr>
              <a:t>conception</a:t>
            </a:r>
            <a:r>
              <a:rPr lang="fr" sz="1300">
                <a:solidFill>
                  <a:schemeClr val="dk1"/>
                </a:solidFill>
              </a:rPr>
              <a:t>, numerik-ea a ainsi revu et validé chaque </a:t>
            </a:r>
            <a:r>
              <a:rPr lang="fr" sz="1300" b="1">
                <a:solidFill>
                  <a:schemeClr val="dk1"/>
                </a:solidFill>
              </a:rPr>
              <a:t>wireframe</a:t>
            </a:r>
            <a:r>
              <a:rPr lang="fr" sz="1300">
                <a:solidFill>
                  <a:schemeClr val="dk1"/>
                </a:solidFill>
              </a:rPr>
              <a:t> et chaque </a:t>
            </a:r>
            <a:r>
              <a:rPr lang="fr" sz="1300" b="1">
                <a:solidFill>
                  <a:schemeClr val="dk1"/>
                </a:solidFill>
              </a:rPr>
              <a:t>maquette</a:t>
            </a:r>
            <a:r>
              <a:rPr lang="fr" sz="1300">
                <a:solidFill>
                  <a:schemeClr val="dk1"/>
                </a:solidFill>
              </a:rPr>
              <a:t> du site. Et pour que la personne aveugle soit mieux associée à cette phase de conception, nous avons sélectionné 4 wireframes particulièrement significatifs qui avaient été réalisé avec </a:t>
            </a:r>
            <a:r>
              <a:rPr lang="fr" sz="1300" b="1">
                <a:solidFill>
                  <a:schemeClr val="dk1"/>
                </a:solidFill>
              </a:rPr>
              <a:t>Adobe XD</a:t>
            </a:r>
            <a:r>
              <a:rPr lang="fr" sz="1300">
                <a:solidFill>
                  <a:schemeClr val="dk1"/>
                </a:solidFill>
              </a:rPr>
              <a:t> et que nous avons fait développer en </a:t>
            </a:r>
            <a:r>
              <a:rPr lang="fr" sz="1300" b="1">
                <a:solidFill>
                  <a:schemeClr val="dk1"/>
                </a:solidFill>
              </a:rPr>
              <a:t>HTML/CSS</a:t>
            </a:r>
            <a:r>
              <a:rPr lang="fr" sz="1300">
                <a:solidFill>
                  <a:schemeClr val="dk1"/>
                </a:solidFill>
              </a:rPr>
              <a:t> afin qu’elle puisse les consulter avec un </a:t>
            </a:r>
            <a:r>
              <a:rPr lang="fr" sz="1300" b="1">
                <a:solidFill>
                  <a:schemeClr val="dk1"/>
                </a:solidFill>
              </a:rPr>
              <a:t>lecteur d’écran</a:t>
            </a:r>
            <a:r>
              <a:rPr lang="fr" sz="1300">
                <a:solidFill>
                  <a:schemeClr val="dk1"/>
                </a:solidFill>
              </a:rPr>
              <a:t> et donner son avis. Bien sûr, cela nous a rajouté un peu de </a:t>
            </a:r>
            <a:r>
              <a:rPr lang="fr" sz="1300" b="1">
                <a:solidFill>
                  <a:schemeClr val="dk1"/>
                </a:solidFill>
              </a:rPr>
              <a:t>charge</a:t>
            </a:r>
            <a:r>
              <a:rPr lang="fr" sz="1300">
                <a:solidFill>
                  <a:schemeClr val="dk1"/>
                </a:solidFill>
              </a:rPr>
              <a:t> de développement mais cela a été un travail très </a:t>
            </a:r>
            <a:r>
              <a:rPr lang="fr" sz="1300" b="1">
                <a:solidFill>
                  <a:schemeClr val="dk1"/>
                </a:solidFill>
              </a:rPr>
              <a:t>utile</a:t>
            </a:r>
            <a:r>
              <a:rPr lang="fr" sz="1300">
                <a:solidFill>
                  <a:schemeClr val="dk1"/>
                </a:solidFill>
              </a:rPr>
              <a:t> car cela a permis de former les développeurs front et ce travail a servi de </a:t>
            </a:r>
            <a:r>
              <a:rPr lang="fr" sz="1300" b="1">
                <a:solidFill>
                  <a:schemeClr val="dk1"/>
                </a:solidFill>
              </a:rPr>
              <a:t>modèle</a:t>
            </a:r>
            <a:r>
              <a:rPr lang="fr" sz="1300">
                <a:solidFill>
                  <a:schemeClr val="dk1"/>
                </a:solidFill>
              </a:rPr>
              <a:t> lorsqu’il a fallu démarrer l’intégration du site.</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En phase de </a:t>
            </a:r>
            <a:r>
              <a:rPr lang="fr" sz="1300" b="1">
                <a:solidFill>
                  <a:schemeClr val="dk1"/>
                </a:solidFill>
              </a:rPr>
              <a:t>conception technique</a:t>
            </a:r>
            <a:r>
              <a:rPr lang="fr" sz="1300">
                <a:solidFill>
                  <a:schemeClr val="dk1"/>
                </a:solidFill>
              </a:rPr>
              <a:t>, nous avons fait évaluer l’accessibilité des différents </a:t>
            </a:r>
            <a:r>
              <a:rPr lang="fr" sz="1300" b="1">
                <a:solidFill>
                  <a:schemeClr val="dk1"/>
                </a:solidFill>
              </a:rPr>
              <a:t>composants</a:t>
            </a:r>
            <a:r>
              <a:rPr lang="fr" sz="1300">
                <a:solidFill>
                  <a:schemeClr val="dk1"/>
                </a:solidFill>
              </a:rPr>
              <a:t> à numerik-ea et ils ont participé activement à la rédaction des </a:t>
            </a:r>
            <a:r>
              <a:rPr lang="fr" sz="1300" b="1">
                <a:solidFill>
                  <a:schemeClr val="dk1"/>
                </a:solidFill>
              </a:rPr>
              <a:t>spécifications</a:t>
            </a:r>
            <a:r>
              <a:rPr lang="fr" sz="1300">
                <a:solidFill>
                  <a:schemeClr val="dk1"/>
                </a:solidFill>
              </a:rPr>
              <a:t> fonctionnelles et techniques.</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Enfin, numerik-ea participe activement à la phase </a:t>
            </a:r>
            <a:r>
              <a:rPr lang="fr" sz="1300" b="1">
                <a:solidFill>
                  <a:schemeClr val="dk1"/>
                </a:solidFill>
              </a:rPr>
              <a:t>recette</a:t>
            </a:r>
            <a:r>
              <a:rPr lang="fr" sz="1300">
                <a:solidFill>
                  <a:schemeClr val="dk1"/>
                </a:solidFill>
              </a:rPr>
              <a:t> puisque chaque développement front doit obtenir leur </a:t>
            </a:r>
            <a:r>
              <a:rPr lang="fr" sz="1300" b="1">
                <a:solidFill>
                  <a:schemeClr val="dk1"/>
                </a:solidFill>
              </a:rPr>
              <a:t>validation</a:t>
            </a:r>
            <a:r>
              <a:rPr lang="fr" sz="1300">
                <a:solidFill>
                  <a:schemeClr val="dk1"/>
                </a:solidFill>
              </a:rPr>
              <a:t> avant d’être soumis au client.</a:t>
            </a:r>
            <a:endParaRPr sz="1300">
              <a:solidFill>
                <a:schemeClr val="dk1"/>
              </a:solidFill>
            </a:endParaRPr>
          </a:p>
          <a:p>
            <a:pPr marL="0" lvl="0" indent="0" algn="l" rtl="0">
              <a:lnSpc>
                <a:spcPct val="115000"/>
              </a:lnSpc>
              <a:spcBef>
                <a:spcPts val="1200"/>
              </a:spcBef>
              <a:spcAft>
                <a:spcPts val="0"/>
              </a:spcAft>
              <a:buNone/>
            </a:pPr>
            <a:r>
              <a:rPr lang="fr" sz="1300">
                <a:solidFill>
                  <a:schemeClr val="dk1"/>
                </a:solidFill>
              </a:rPr>
              <a:t>Dans ce slide, j’ai indiqué à titre informatif la </a:t>
            </a:r>
            <a:r>
              <a:rPr lang="fr" sz="1300" b="1">
                <a:solidFill>
                  <a:schemeClr val="dk1"/>
                </a:solidFill>
              </a:rPr>
              <a:t>charge</a:t>
            </a:r>
            <a:r>
              <a:rPr lang="fr" sz="1300">
                <a:solidFill>
                  <a:schemeClr val="dk1"/>
                </a:solidFill>
              </a:rPr>
              <a:t> de revue d’accessibilité par rapport à la </a:t>
            </a:r>
            <a:r>
              <a:rPr lang="fr" sz="1300" b="1">
                <a:solidFill>
                  <a:schemeClr val="dk1"/>
                </a:solidFill>
              </a:rPr>
              <a:t>charge totale</a:t>
            </a:r>
            <a:r>
              <a:rPr lang="fr" sz="1300">
                <a:solidFill>
                  <a:schemeClr val="dk1"/>
                </a:solidFill>
              </a:rPr>
              <a:t> de chaque étape mais sachez que ces chiffres peuvent varier d’un projet à l’autre en fonction de la </a:t>
            </a:r>
            <a:r>
              <a:rPr lang="fr" sz="1300" b="1">
                <a:solidFill>
                  <a:schemeClr val="dk1"/>
                </a:solidFill>
              </a:rPr>
              <a:t>maturité</a:t>
            </a:r>
            <a:r>
              <a:rPr lang="fr" sz="1300">
                <a:solidFill>
                  <a:schemeClr val="dk1"/>
                </a:solidFill>
              </a:rPr>
              <a:t> des équipes. </a:t>
            </a:r>
            <a:endParaRPr sz="1300">
              <a:solidFill>
                <a:schemeClr val="dk1"/>
              </a:solidFill>
            </a:endParaRPr>
          </a:p>
          <a:p>
            <a:pPr marL="0" lvl="0" indent="0" algn="l" rtl="0">
              <a:lnSpc>
                <a:spcPct val="115000"/>
              </a:lnSpc>
              <a:spcBef>
                <a:spcPts val="1200"/>
              </a:spcBef>
              <a:spcAft>
                <a:spcPts val="0"/>
              </a:spcAft>
              <a:buNone/>
            </a:pP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300"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c2005de4d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c2005de4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Pour l’accessibilité du back-office, nous avons eu une </a:t>
            </a:r>
            <a:r>
              <a:rPr lang="fr" sz="1300" b="1">
                <a:solidFill>
                  <a:schemeClr val="dk1"/>
                </a:solidFill>
              </a:rPr>
              <a:t>approche différente</a:t>
            </a:r>
            <a:r>
              <a:rPr lang="fr" sz="1300">
                <a:solidFill>
                  <a:schemeClr val="dk1"/>
                </a:solidFill>
              </a:rPr>
              <a: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D’abord, nous nous sommes basés sur le thème </a:t>
            </a:r>
            <a:r>
              <a:rPr lang="fr" sz="1300" b="1">
                <a:solidFill>
                  <a:schemeClr val="dk1"/>
                </a:solidFill>
              </a:rPr>
              <a:t>Claro</a:t>
            </a:r>
            <a:r>
              <a:rPr lang="fr" sz="1300">
                <a:solidFill>
                  <a:schemeClr val="dk1"/>
                </a:solidFill>
              </a:rPr>
              <a:t> de Drupal. C’est le thème par défaut de Drupal et l’accessibilité fait partie de son cahier des charges ; il est d’ailleurs </a:t>
            </a:r>
            <a:r>
              <a:rPr lang="fr" sz="1300" b="1">
                <a:solidFill>
                  <a:schemeClr val="dk1"/>
                </a:solidFill>
              </a:rPr>
              <a:t>conforme</a:t>
            </a:r>
            <a:r>
              <a:rPr lang="fr" sz="1300">
                <a:solidFill>
                  <a:schemeClr val="dk1"/>
                </a:solidFill>
              </a:rPr>
              <a:t> à la version 2.1 du WCAG.</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Ensuite, nous avons fait faire une revue du Back-Office à un </a:t>
            </a:r>
            <a:r>
              <a:rPr lang="fr" sz="1300" b="1">
                <a:solidFill>
                  <a:schemeClr val="dk1"/>
                </a:solidFill>
              </a:rPr>
              <a:t>contributeur aveugle</a:t>
            </a:r>
            <a:r>
              <a:rPr lang="fr" sz="1300">
                <a:solidFill>
                  <a:schemeClr val="dk1"/>
                </a:solidFill>
              </a:rPr>
              <a:t> afin qu’il vérifie son </a:t>
            </a:r>
            <a:r>
              <a:rPr lang="fr" sz="1300" b="1">
                <a:solidFill>
                  <a:schemeClr val="dk1"/>
                </a:solidFill>
              </a:rPr>
              <a:t>utilisabilité</a:t>
            </a:r>
            <a:r>
              <a:rPr lang="fr" sz="1300">
                <a:solidFill>
                  <a:schemeClr val="dk1"/>
                </a:solidFill>
              </a:rPr>
              <a:t> avec un lecteur d’écran, puis appliqué quelques correctifs à sa demande :</a:t>
            </a:r>
            <a:endParaRPr sz="1300">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Par exemple, nous avons intégré des </a:t>
            </a:r>
            <a:r>
              <a:rPr lang="fr" sz="1300" b="1">
                <a:solidFill>
                  <a:schemeClr val="dk1"/>
                </a:solidFill>
              </a:rPr>
              <a:t>headers</a:t>
            </a:r>
            <a:r>
              <a:rPr lang="fr" sz="1300">
                <a:solidFill>
                  <a:schemeClr val="dk1"/>
                </a:solidFill>
              </a:rPr>
              <a:t> dans le markup des paragraphes afin qu’ils remontent dans le </a:t>
            </a:r>
            <a:r>
              <a:rPr lang="fr" sz="1300" b="1">
                <a:solidFill>
                  <a:schemeClr val="dk1"/>
                </a:solidFill>
              </a:rPr>
              <a:t>sommaire</a:t>
            </a:r>
            <a:r>
              <a:rPr lang="fr" sz="1300">
                <a:solidFill>
                  <a:schemeClr val="dk1"/>
                </a:solidFill>
              </a:rPr>
              <a:t> généré par le lecteur d’écran.</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Nous avons également essayé de </a:t>
            </a:r>
            <a:r>
              <a:rPr lang="fr" sz="1300" b="1">
                <a:solidFill>
                  <a:schemeClr val="dk1"/>
                </a:solidFill>
              </a:rPr>
              <a:t>simplifier</a:t>
            </a:r>
            <a:r>
              <a:rPr lang="fr" sz="1300">
                <a:solidFill>
                  <a:schemeClr val="dk1"/>
                </a:solidFill>
              </a:rPr>
              <a:t> les parcours de navigation (ce qui n’est pas toujours évident).</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Enfin, nous avons utilisé le module </a:t>
            </a:r>
            <a:r>
              <a:rPr lang="fr" sz="1300" b="1">
                <a:solidFill>
                  <a:schemeClr val="dk1"/>
                </a:solidFill>
              </a:rPr>
              <a:t>Markdown</a:t>
            </a:r>
            <a:r>
              <a:rPr lang="fr" sz="1300">
                <a:solidFill>
                  <a:schemeClr val="dk1"/>
                </a:solidFill>
              </a:rPr>
              <a:t> de Drupal qui permet de mettre en forme un texte </a:t>
            </a:r>
            <a:r>
              <a:rPr lang="fr" sz="1300" b="1">
                <a:solidFill>
                  <a:schemeClr val="dk1"/>
                </a:solidFill>
              </a:rPr>
              <a:t>au clavier</a:t>
            </a:r>
            <a:r>
              <a:rPr lang="fr" sz="1300">
                <a:solidFill>
                  <a:schemeClr val="dk1"/>
                </a:solidFill>
              </a:rPr>
              <a:t>, sans passer par le menu d’administration de CKEditor. Vous pouvez voir ici un </a:t>
            </a:r>
            <a:r>
              <a:rPr lang="fr" sz="1300" b="1">
                <a:solidFill>
                  <a:schemeClr val="dk1"/>
                </a:solidFill>
              </a:rPr>
              <a:t>exemple</a:t>
            </a:r>
            <a:r>
              <a:rPr lang="fr" sz="1300">
                <a:solidFill>
                  <a:schemeClr val="dk1"/>
                </a:solidFill>
              </a:rPr>
              <a:t> de la syntaxe du format Markdown.</a:t>
            </a:r>
            <a:endParaRPr sz="1300">
              <a:solidFill>
                <a:schemeClr val="dk1"/>
              </a:solidFill>
            </a:endParaRPr>
          </a:p>
          <a:p>
            <a:pPr marL="0" lvl="0" indent="0" algn="l" rtl="0">
              <a:lnSpc>
                <a:spcPct val="115000"/>
              </a:lnSpc>
              <a:spcBef>
                <a:spcPts val="1200"/>
              </a:spcBef>
              <a:spcAft>
                <a:spcPts val="1200"/>
              </a:spcAft>
              <a:buNone/>
            </a:pPr>
            <a:endParaRPr sz="13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e7c686c38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be7c686c38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beac0b05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beac0b05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 ALIÉNOR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02be513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c02be513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 ALIÉNOR - ALLER PLUS VITE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c6274810f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c6274810f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 ALIÉNOR</a:t>
            </a:r>
            <a:br>
              <a:rPr lang="fr"/>
            </a:br>
            <a:r>
              <a:rPr lang="fr"/>
              <a:t>Contraste : 1 des grands principes de l'accessibilité entre la couleur d’une texte et la couleur de fond. Expliquer AA, AAA</a:t>
            </a:r>
            <a:endParaRPr/>
          </a:p>
          <a:p>
            <a:pPr marL="0" lvl="0" indent="0" algn="l" rtl="0">
              <a:spcBef>
                <a:spcPts val="0"/>
              </a:spcBef>
              <a:spcAft>
                <a:spcPts val="0"/>
              </a:spcAft>
              <a:buNone/>
            </a:pPr>
            <a:r>
              <a:rPr lang="fr"/>
              <a:t>Intégré à Figma / Adobe</a:t>
            </a:r>
            <a:endParaRPr/>
          </a:p>
          <a:p>
            <a:pPr marL="0" lvl="0" indent="0" algn="l" rtl="0">
              <a:spcBef>
                <a:spcPts val="0"/>
              </a:spcBef>
              <a:spcAft>
                <a:spcPts val="0"/>
              </a:spcAft>
              <a:buNone/>
            </a:pPr>
            <a:r>
              <a:rPr lang="fr"/>
              <a:t>Choix complexe d’adaptation d’une charte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c6274810f8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c6274810f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 ALIÉNOR</a:t>
            </a:r>
            <a:br>
              <a:rPr lang="fr"/>
            </a:br>
            <a:r>
              <a:rPr lang="fr"/>
              <a:t>Contraste : 1 des grands principes de l'accessibilité entre la couleur d’une texte et la couleur de fond. Expliquer AA, AAA</a:t>
            </a:r>
            <a:endParaRPr/>
          </a:p>
          <a:p>
            <a:pPr marL="0" lvl="0" indent="0" algn="l" rtl="0">
              <a:spcBef>
                <a:spcPts val="0"/>
              </a:spcBef>
              <a:spcAft>
                <a:spcPts val="0"/>
              </a:spcAft>
              <a:buNone/>
            </a:pPr>
            <a:r>
              <a:rPr lang="fr"/>
              <a:t>Intégré à Figma / Adobe</a:t>
            </a:r>
            <a:endParaRPr/>
          </a:p>
          <a:p>
            <a:pPr marL="0" lvl="0" indent="0" algn="l" rtl="0">
              <a:spcBef>
                <a:spcPts val="0"/>
              </a:spcBef>
              <a:spcAft>
                <a:spcPts val="0"/>
              </a:spcAft>
              <a:buNone/>
            </a:pPr>
            <a:r>
              <a:rPr lang="fr"/>
              <a:t>Choix complexe d’adaptation d’une charte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c02be5130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c02be513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 ALIÉNOR - ALLER PLUS VITE (plus synthétique)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beac0b05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beac0b05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600">
                <a:solidFill>
                  <a:srgbClr val="595959"/>
                </a:solidFill>
                <a:latin typeface="Open Sans"/>
                <a:ea typeface="Open Sans"/>
                <a:cs typeface="Open Sans"/>
                <a:sym typeface="Open Sans"/>
              </a:rPr>
              <a:t>Pourquoi on a créé un wireframe en HTML ? Un collaborateur de AVH est aveugle. Il a donc été nécessaire de créer ce wireframe afin qu’il puisse le suivre.</a:t>
            </a:r>
            <a:endParaRPr sz="16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endParaRPr sz="16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600">
                <a:solidFill>
                  <a:srgbClr val="595959"/>
                </a:solidFill>
                <a:latin typeface="Open Sans"/>
                <a:ea typeface="Open Sans"/>
                <a:cs typeface="Open Sans"/>
                <a:sym typeface="Open Sans"/>
              </a:rPr>
              <a:t>Voici quelques exemple d'éléments non accessible sur les sites en général, en prenant comme référence des exemples du wireframe</a:t>
            </a:r>
            <a:endParaRPr sz="1600">
              <a:solidFill>
                <a:srgbClr val="595959"/>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bf52a9fb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bbf52a9fb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20 s.</a:t>
            </a:r>
            <a:endParaRPr>
              <a:solidFill>
                <a:schemeClr val="dk1"/>
              </a:solidFill>
            </a:endParaRPr>
          </a:p>
          <a:p>
            <a:pPr marL="0" lvl="0" indent="0" algn="l" rtl="0">
              <a:spcBef>
                <a:spcPts val="0"/>
              </a:spcBef>
              <a:spcAft>
                <a:spcPts val="0"/>
              </a:spcAft>
              <a:buNone/>
            </a:pPr>
            <a:r>
              <a:rPr lang="fr"/>
              <a:t>“ Notre</a:t>
            </a:r>
            <a:r>
              <a:rPr lang="fr">
                <a:solidFill>
                  <a:schemeClr val="dk1"/>
                </a:solidFill>
              </a:rPr>
              <a:t> titre n’étant peut-être pas le plus clair et concis du programme : il y en a peut-être que se demandent ce qu’ils font là, </a:t>
            </a:r>
            <a:r>
              <a:rPr lang="fr"/>
              <a:t>qui se sont laissé entrainés par les collègues ou qui voulaient juste profiter des sièges confortables… : Bref : on va vous parler d’accessibilité numérique, et allez voir, c’est hyper intéressant. ”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c194fa2e0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c194fa2e0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 avoir une bonne structure des pages &lt;header&gt; &lt;nav&gt; &lt;main&gt; &lt;footer&gt;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c5d4ca98b4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c5d4ca98b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 avoir une bonne structure des pages &lt;header&gt; &lt;nav&gt; &lt;main&gt; &lt;footer&gt;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c5d4ca98b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c5d4ca98b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 avoir une bonne structure des pages &lt;header&gt; &lt;nav&gt; &lt;main&gt; &lt;footer&gt;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5d4ca98b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c5d4ca98b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 avoir une bonne structure des pages &lt;header&gt; &lt;nav&gt; &lt;main&gt; &lt;footer&gt;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c194fa2e0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c194fa2e0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 avoir une bonne hiérarchie des titres</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ne pas avoir de conflit avec le SEO : role=”heading” aria-level=”2”</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outil (extension) : heading map</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commande rapide</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c3caea770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c3caea77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 avoir une bonne hiérarchie des titres</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ne pas avoir de conflit avec le SEO : role=”heading” aria-level=”2”</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outil (extension) : heading map</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c3caea770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c3caea770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 avoir une bonne hiérarchie des titres</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None/>
            </a:pPr>
            <a:r>
              <a:rPr lang="fr" sz="1800">
                <a:solidFill>
                  <a:srgbClr val="595959"/>
                </a:solidFill>
                <a:latin typeface="Open Sans"/>
                <a:ea typeface="Open Sans"/>
                <a:cs typeface="Open Sans"/>
                <a:sym typeface="Open Sans"/>
              </a:rPr>
              <a:t>ne pas avoir de conflit avec le SEO : role=”heading” aria-level=”2”</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outil (extension) : heading map</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c3caea770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c3caea770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L'ARIA améliore l'accessibilité des sites en fournissant des informations supplémentaires aux technologies d'assistance telles que les lecteurs d'écran, en ajoutant des attributs spéciaux aux éléments HTML.</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c194fa2e0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c194fa2e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 avoir une ordre cohérente de la navigation clavier</a:t>
            </a:r>
            <a:endParaRPr sz="1800">
              <a:solidFill>
                <a:srgbClr val="595959"/>
              </a:solidFill>
              <a:latin typeface="Open Sans"/>
              <a:ea typeface="Open Sans"/>
              <a:cs typeface="Open Sans"/>
              <a:sym typeface="Open Sans"/>
            </a:endParaRPr>
          </a:p>
          <a:p>
            <a:pPr marL="0" lvl="0" indent="0" algn="l" rtl="0">
              <a:lnSpc>
                <a:spcPct val="140000"/>
              </a:lnSpc>
              <a:spcBef>
                <a:spcPts val="0"/>
              </a:spcBef>
              <a:spcAft>
                <a:spcPts val="0"/>
              </a:spcAft>
              <a:buClr>
                <a:schemeClr val="dk1"/>
              </a:buClr>
              <a:buSzPts val="1100"/>
              <a:buFont typeface="Arial"/>
              <a:buNone/>
            </a:pPr>
            <a:r>
              <a:rPr lang="fr" sz="1800">
                <a:solidFill>
                  <a:srgbClr val="595959"/>
                </a:solidFill>
                <a:latin typeface="Open Sans"/>
                <a:ea typeface="Open Sans"/>
                <a:cs typeface="Open Sans"/>
                <a:sym typeface="Open Sans"/>
              </a:rPr>
              <a:t>Autre exemple</a:t>
            </a:r>
            <a:endParaRPr sz="1800">
              <a:solidFill>
                <a:srgbClr val="595959"/>
              </a:solidFill>
              <a:latin typeface="Open Sans"/>
              <a:ea typeface="Open Sans"/>
              <a:cs typeface="Open Sans"/>
              <a:sym typeface="Open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c2005de4d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c2005de4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None/>
            </a:pPr>
            <a:r>
              <a:rPr lang="fr" sz="1300">
                <a:solidFill>
                  <a:schemeClr val="dk1"/>
                </a:solidFill>
              </a:rPr>
              <a:t>Ce que je vous propose maintenant, c’est de faire une petite revue des </a:t>
            </a:r>
            <a:r>
              <a:rPr lang="fr" sz="1300" b="1">
                <a:solidFill>
                  <a:schemeClr val="dk1"/>
                </a:solidFill>
              </a:rPr>
              <a:t>études</a:t>
            </a:r>
            <a:r>
              <a:rPr lang="fr" sz="1300">
                <a:solidFill>
                  <a:schemeClr val="dk1"/>
                </a:solidFill>
              </a:rPr>
              <a:t> que nous avons réalisées pour le </a:t>
            </a:r>
            <a:r>
              <a:rPr lang="fr" sz="1300" b="1">
                <a:solidFill>
                  <a:schemeClr val="dk1"/>
                </a:solidFill>
              </a:rPr>
              <a:t>choix</a:t>
            </a:r>
            <a:r>
              <a:rPr lang="fr" sz="1300">
                <a:solidFill>
                  <a:schemeClr val="dk1"/>
                </a:solidFill>
              </a:rPr>
              <a:t> des composants techniques. Evidemment, je ne prétends pas que ce benchmark soit exhaustif, il est très probable que </a:t>
            </a:r>
            <a:r>
              <a:rPr lang="fr" sz="1300" b="1">
                <a:solidFill>
                  <a:schemeClr val="dk1"/>
                </a:solidFill>
              </a:rPr>
              <a:t>d’autres solutions</a:t>
            </a:r>
            <a:r>
              <a:rPr lang="fr" sz="1300">
                <a:solidFill>
                  <a:schemeClr val="dk1"/>
                </a:solidFill>
              </a:rPr>
              <a:t> nous aient échappées. Mais l’idée est de vous faire un retour d’expérience qui je pense pourrait être utile car ce sont des </a:t>
            </a:r>
            <a:r>
              <a:rPr lang="fr" sz="1300" b="1">
                <a:solidFill>
                  <a:schemeClr val="dk1"/>
                </a:solidFill>
              </a:rPr>
              <a:t>questions</a:t>
            </a:r>
            <a:r>
              <a:rPr lang="fr" sz="1300">
                <a:solidFill>
                  <a:schemeClr val="dk1"/>
                </a:solidFill>
              </a:rPr>
              <a:t> que l’on se pose </a:t>
            </a:r>
            <a:r>
              <a:rPr lang="fr" sz="1300" b="1">
                <a:solidFill>
                  <a:schemeClr val="dk1"/>
                </a:solidFill>
              </a:rPr>
              <a:t>régulièrement</a:t>
            </a:r>
            <a:r>
              <a:rPr lang="fr" sz="1300">
                <a:solidFill>
                  <a:schemeClr val="dk1"/>
                </a:solidFill>
              </a:rPr>
              <a:t> lorsqu’on veut développer un site accessible. </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300"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133e0565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b133e056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30 s</a:t>
            </a:r>
            <a:br>
              <a:rPr lang="fr"/>
            </a:br>
            <a:r>
              <a:rPr lang="fr"/>
              <a:t>5 intro (+2)</a:t>
            </a:r>
            <a:br>
              <a:rPr lang="fr"/>
            </a:br>
            <a:r>
              <a:rPr lang="fr"/>
              <a:t>5 pour Méthodologie (+1)</a:t>
            </a:r>
            <a:endParaRPr/>
          </a:p>
          <a:p>
            <a:pPr marL="0" lvl="0" indent="0" algn="l" rtl="0">
              <a:spcBef>
                <a:spcPts val="0"/>
              </a:spcBef>
              <a:spcAft>
                <a:spcPts val="0"/>
              </a:spcAft>
              <a:buNone/>
            </a:pPr>
            <a:r>
              <a:rPr lang="fr"/>
              <a:t>14 pour Conception (+4)</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bbeac0b054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bbeac0b05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En ce qui concerne le gestionnaire de cookies, nous avons assez rapidement sélectionné une solution qui s’appelle </a:t>
            </a:r>
            <a:r>
              <a:rPr lang="fr" sz="1300" b="1">
                <a:solidFill>
                  <a:schemeClr val="dk1"/>
                </a:solidFill>
              </a:rPr>
              <a:t>Orejime</a:t>
            </a:r>
            <a:r>
              <a:rPr lang="fr" sz="1300">
                <a:solidFill>
                  <a:schemeClr val="dk1"/>
                </a:solidFill>
              </a:rPr>
              <a:t>. Malheureusement, nous ne l’avons pas encore implémentée donc je ne peux pas faire de retour d’expérience dessus, mais sur le papier elle </a:t>
            </a:r>
            <a:r>
              <a:rPr lang="fr" sz="1300" b="1">
                <a:solidFill>
                  <a:schemeClr val="dk1"/>
                </a:solidFill>
              </a:rPr>
              <a:t>coche toutes les cases</a:t>
            </a:r>
            <a:r>
              <a:rPr lang="fr" sz="1300">
                <a:solidFill>
                  <a:schemeClr val="dk1"/>
                </a:solidFill>
              </a:rPr>
              <a:t> : 100% accessible, open source, gratuit et même française.</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A savoir que </a:t>
            </a:r>
            <a:r>
              <a:rPr lang="fr" sz="1300" b="1">
                <a:solidFill>
                  <a:schemeClr val="dk1"/>
                </a:solidFill>
              </a:rPr>
              <a:t>tarteaucitron</a:t>
            </a:r>
            <a:r>
              <a:rPr lang="fr" sz="1300">
                <a:solidFill>
                  <a:schemeClr val="dk1"/>
                </a:solidFill>
              </a:rPr>
              <a:t> qui est une solution assez fréquemment utilisée, n’est pas accessible par défaut. Il est possible de rendre le markup accessible mais cela demande beaucoup de </a:t>
            </a:r>
            <a:r>
              <a:rPr lang="fr" sz="1300" b="1">
                <a:solidFill>
                  <a:schemeClr val="dk1"/>
                </a:solidFill>
              </a:rPr>
              <a:t>développement custom</a:t>
            </a:r>
            <a:r>
              <a:rPr lang="fr" sz="1300">
                <a:solidFill>
                  <a:schemeClr val="dk1"/>
                </a:solidFill>
              </a:rPr>
              <a:t>.</a:t>
            </a:r>
            <a:endParaRPr sz="1300">
              <a:solidFill>
                <a:schemeClr val="dk1"/>
              </a:solidFill>
            </a:endParaRPr>
          </a:p>
          <a:p>
            <a:pPr marL="0" lvl="0" indent="0" algn="l" rtl="0">
              <a:lnSpc>
                <a:spcPct val="115000"/>
              </a:lnSpc>
              <a:spcBef>
                <a:spcPts val="1200"/>
              </a:spcBef>
              <a:spcAft>
                <a:spcPts val="0"/>
              </a:spcAft>
              <a:buNone/>
            </a:pPr>
            <a:endParaRPr sz="1300" b="1">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300"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c2005de4d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c2005de4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Concernant la sécurisation des formulaires, nous avons choisi </a:t>
            </a:r>
            <a:r>
              <a:rPr lang="fr" sz="1300" b="1">
                <a:solidFill>
                  <a:schemeClr val="dk1"/>
                </a:solidFill>
              </a:rPr>
              <a:t>Honeypot</a:t>
            </a:r>
            <a:r>
              <a:rPr lang="fr" sz="1300">
                <a:solidFill>
                  <a:schemeClr val="dk1"/>
                </a:solidFill>
              </a:rPr>
              <a:t> qui est 100% accessible et gratuit.</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b="1">
                <a:solidFill>
                  <a:schemeClr val="dk1"/>
                </a:solidFill>
              </a:rPr>
              <a:t>hCaptcha</a:t>
            </a:r>
            <a:r>
              <a:rPr lang="fr" sz="1300">
                <a:solidFill>
                  <a:schemeClr val="dk1"/>
                </a:solidFill>
              </a:rPr>
              <a:t> est également une solution conforme au RGAA, gratuite jusqu’à 1 million de requêtes par mois. Cependant, elle oblige le visiteur à renseigner un </a:t>
            </a:r>
            <a:r>
              <a:rPr lang="fr" sz="1300" b="1">
                <a:solidFill>
                  <a:schemeClr val="dk1"/>
                </a:solidFill>
              </a:rPr>
              <a:t>code de validation</a:t>
            </a:r>
            <a:r>
              <a:rPr lang="fr" sz="1300">
                <a:solidFill>
                  <a:schemeClr val="dk1"/>
                </a:solidFill>
              </a:rPr>
              <a:t> dans sa boite mail, ce qui entraine des </a:t>
            </a:r>
            <a:r>
              <a:rPr lang="fr" sz="1300" b="1">
                <a:solidFill>
                  <a:schemeClr val="dk1"/>
                </a:solidFill>
              </a:rPr>
              <a:t>manipulations</a:t>
            </a:r>
            <a:r>
              <a:rPr lang="fr" sz="1300">
                <a:solidFill>
                  <a:schemeClr val="dk1"/>
                </a:solidFill>
              </a:rPr>
              <a:t> parfois compliquées pour un utilisateur en situation de handicap.</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b="1">
                <a:solidFill>
                  <a:schemeClr val="dk1"/>
                </a:solidFill>
              </a:rPr>
              <a:t>FriendlyCaptcha</a:t>
            </a:r>
            <a:r>
              <a:rPr lang="fr" sz="1300">
                <a:solidFill>
                  <a:schemeClr val="dk1"/>
                </a:solidFill>
              </a:rPr>
              <a:t> se revendique accessible mais la solution est </a:t>
            </a:r>
            <a:r>
              <a:rPr lang="fr" sz="1300" b="1">
                <a:solidFill>
                  <a:schemeClr val="dk1"/>
                </a:solidFill>
              </a:rPr>
              <a:t>payante</a:t>
            </a:r>
            <a:r>
              <a:rPr lang="fr" sz="1300">
                <a:solidFill>
                  <a:schemeClr val="dk1"/>
                </a:solidFill>
              </a:rPr>
              <a:t>.</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Nous avons également étudié d’autres solutions comme </a:t>
            </a:r>
            <a:r>
              <a:rPr lang="fr" sz="1300" b="1">
                <a:solidFill>
                  <a:schemeClr val="dk1"/>
                </a:solidFill>
              </a:rPr>
              <a:t>CleanTalk</a:t>
            </a:r>
            <a:r>
              <a:rPr lang="fr" sz="1300">
                <a:solidFill>
                  <a:schemeClr val="dk1"/>
                </a:solidFill>
              </a:rPr>
              <a:t>, </a:t>
            </a:r>
            <a:r>
              <a:rPr lang="fr" sz="1300" b="1">
                <a:solidFill>
                  <a:schemeClr val="dk1"/>
                </a:solidFill>
              </a:rPr>
              <a:t>Google</a:t>
            </a:r>
            <a:r>
              <a:rPr lang="fr" sz="1300">
                <a:solidFill>
                  <a:schemeClr val="dk1"/>
                </a:solidFill>
              </a:rPr>
              <a:t> </a:t>
            </a:r>
            <a:r>
              <a:rPr lang="fr" sz="1300" b="1">
                <a:solidFill>
                  <a:schemeClr val="dk1"/>
                </a:solidFill>
              </a:rPr>
              <a:t>reCAPTCHA</a:t>
            </a:r>
            <a:r>
              <a:rPr lang="fr" sz="1300">
                <a:solidFill>
                  <a:schemeClr val="dk1"/>
                </a:solidFill>
              </a:rPr>
              <a:t> ou </a:t>
            </a:r>
            <a:r>
              <a:rPr lang="fr" sz="1300" b="1">
                <a:solidFill>
                  <a:schemeClr val="dk1"/>
                </a:solidFill>
              </a:rPr>
              <a:t>CapthEtat</a:t>
            </a:r>
            <a:r>
              <a:rPr lang="fr" sz="1300">
                <a:solidFill>
                  <a:schemeClr val="dk1"/>
                </a:solidFill>
              </a:rPr>
              <a:t> mais nous ne les avons pas retenues pour cause de </a:t>
            </a:r>
            <a:r>
              <a:rPr lang="fr" sz="1300" b="1">
                <a:solidFill>
                  <a:schemeClr val="dk1"/>
                </a:solidFill>
              </a:rPr>
              <a:t>non-conformité</a:t>
            </a:r>
            <a:r>
              <a:rPr lang="fr" sz="1300">
                <a:solidFill>
                  <a:schemeClr val="dk1"/>
                </a:solidFill>
              </a:rPr>
              <a:t> au RGGA ou à la RGPD.</a:t>
            </a:r>
            <a:endParaRPr sz="1300" b="1">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300"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c2005de4d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c2005de4d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À propos des players multimédia, le player </a:t>
            </a:r>
            <a:r>
              <a:rPr lang="fr" sz="1300" b="1">
                <a:solidFill>
                  <a:schemeClr val="dk1"/>
                </a:solidFill>
              </a:rPr>
              <a:t>HTML 5</a:t>
            </a:r>
            <a:r>
              <a:rPr lang="fr" sz="1300">
                <a:solidFill>
                  <a:schemeClr val="dk1"/>
                </a:solidFill>
              </a:rPr>
              <a:t> est la solution la plus accessible, mais elle peut nécessiter une </a:t>
            </a:r>
            <a:r>
              <a:rPr lang="fr" sz="1300" b="1">
                <a:solidFill>
                  <a:schemeClr val="dk1"/>
                </a:solidFill>
              </a:rPr>
              <a:t>infrastructure</a:t>
            </a:r>
            <a:r>
              <a:rPr lang="fr" sz="1300">
                <a:solidFill>
                  <a:schemeClr val="dk1"/>
                </a:solidFill>
              </a:rPr>
              <a:t> importante en fonction du </a:t>
            </a:r>
            <a:r>
              <a:rPr lang="fr" sz="1300" b="1">
                <a:solidFill>
                  <a:schemeClr val="dk1"/>
                </a:solidFill>
              </a:rPr>
              <a:t>volume</a:t>
            </a:r>
            <a:r>
              <a:rPr lang="fr" sz="1300">
                <a:solidFill>
                  <a:schemeClr val="dk1"/>
                </a:solidFill>
              </a:rPr>
              <a:t> de contenus multimédias à diffuser.</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L’association Valentin Haüy a préféré conserver sa chaine </a:t>
            </a:r>
            <a:r>
              <a:rPr lang="fr" sz="1300" b="1">
                <a:solidFill>
                  <a:schemeClr val="dk1"/>
                </a:solidFill>
              </a:rPr>
              <a:t>Youtube</a:t>
            </a:r>
            <a:r>
              <a:rPr lang="fr" sz="1300">
                <a:solidFill>
                  <a:schemeClr val="dk1"/>
                </a:solidFill>
              </a:rPr>
              <a:t>, qui n’est pas 100% conforme au RGAA mais qui reste toutefois </a:t>
            </a:r>
            <a:r>
              <a:rPr lang="fr" sz="1300" b="1">
                <a:solidFill>
                  <a:schemeClr val="dk1"/>
                </a:solidFill>
              </a:rPr>
              <a:t>utilisable</a:t>
            </a:r>
            <a:r>
              <a:rPr lang="fr" sz="1300">
                <a:solidFill>
                  <a:schemeClr val="dk1"/>
                </a:solidFill>
              </a:rPr>
              <a:t> par les déficients visuels.</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300" b="1">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c2005de4d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c2005de4d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None/>
            </a:pPr>
            <a:r>
              <a:rPr lang="fr" sz="1300">
                <a:solidFill>
                  <a:schemeClr val="dk1"/>
                </a:solidFill>
              </a:rPr>
              <a:t>Dans le cadre de ce projet, nous avons été confrontés à des composants </a:t>
            </a:r>
            <a:r>
              <a:rPr lang="fr" sz="1300" b="1">
                <a:solidFill>
                  <a:schemeClr val="dk1"/>
                </a:solidFill>
              </a:rPr>
              <a:t>non accessibles</a:t>
            </a:r>
            <a:r>
              <a:rPr lang="fr" sz="1300">
                <a:solidFill>
                  <a:schemeClr val="dk1"/>
                </a:solidFill>
              </a:rPr>
              <a:t> :</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fr" sz="1300">
                <a:solidFill>
                  <a:schemeClr val="dk1"/>
                </a:solidFill>
              </a:rPr>
              <a:t>Les </a:t>
            </a:r>
            <a:r>
              <a:rPr lang="fr" sz="1300" b="1">
                <a:solidFill>
                  <a:schemeClr val="dk1"/>
                </a:solidFill>
              </a:rPr>
              <a:t>cartes géographiques</a:t>
            </a:r>
            <a:r>
              <a:rPr lang="fr" sz="1300">
                <a:solidFill>
                  <a:schemeClr val="dk1"/>
                </a:solidFill>
              </a:rPr>
              <a:t> qui par nature ne sont pas accessibles (il faut alors proposer une liste comme alternative).</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Des enquêtes en ligne réalisées par l’Association Valentin Haüy avec </a:t>
            </a:r>
            <a:r>
              <a:rPr lang="fr" sz="1300" b="1">
                <a:solidFill>
                  <a:schemeClr val="dk1"/>
                </a:solidFill>
              </a:rPr>
              <a:t>Microsoft Forms</a:t>
            </a:r>
            <a:r>
              <a:rPr lang="fr" sz="1300">
                <a:solidFill>
                  <a:schemeClr val="dk1"/>
                </a:solidFill>
              </a:rPr>
              <a:t>.</a:t>
            </a:r>
            <a:endParaRPr sz="1300">
              <a:solidFill>
                <a:schemeClr val="dk1"/>
              </a:solidFill>
            </a:endParaRPr>
          </a:p>
          <a:p>
            <a:pPr marL="0" lvl="0" indent="0" algn="l" rtl="0">
              <a:lnSpc>
                <a:spcPct val="115000"/>
              </a:lnSpc>
              <a:spcBef>
                <a:spcPts val="1200"/>
              </a:spcBef>
              <a:spcAft>
                <a:spcPts val="1200"/>
              </a:spcAft>
              <a:buNone/>
            </a:pPr>
            <a:r>
              <a:rPr lang="fr" sz="1300">
                <a:solidFill>
                  <a:schemeClr val="dk1"/>
                </a:solidFill>
              </a:rPr>
              <a:t>Pour que ces composants soient </a:t>
            </a:r>
            <a:r>
              <a:rPr lang="fr" sz="1300" b="1">
                <a:solidFill>
                  <a:schemeClr val="dk1"/>
                </a:solidFill>
              </a:rPr>
              <a:t>exclus</a:t>
            </a:r>
            <a:r>
              <a:rPr lang="fr" sz="1300">
                <a:solidFill>
                  <a:schemeClr val="dk1"/>
                </a:solidFill>
              </a:rPr>
              <a:t> de l’audit RGAA, nous avons choisi de ne pas intégrer ces composants dans des </a:t>
            </a:r>
            <a:r>
              <a:rPr lang="fr" sz="1300" b="1">
                <a:solidFill>
                  <a:schemeClr val="dk1"/>
                </a:solidFill>
              </a:rPr>
              <a:t>iframes</a:t>
            </a:r>
            <a:r>
              <a:rPr lang="fr" sz="1300">
                <a:solidFill>
                  <a:schemeClr val="dk1"/>
                </a:solidFill>
              </a:rPr>
              <a:t> mais plutôt de faire des </a:t>
            </a:r>
            <a:r>
              <a:rPr lang="fr" sz="1300" b="1">
                <a:solidFill>
                  <a:schemeClr val="dk1"/>
                </a:solidFill>
              </a:rPr>
              <a:t>liens externes</a:t>
            </a:r>
            <a:r>
              <a:rPr lang="fr" sz="1300">
                <a:solidFill>
                  <a:schemeClr val="dk1"/>
                </a:solidFill>
              </a:rPr>
              <a:t> vers les services concernés. A noter qu’il s’agit d’un </a:t>
            </a:r>
            <a:r>
              <a:rPr lang="fr" sz="1300" b="1">
                <a:solidFill>
                  <a:schemeClr val="dk1"/>
                </a:solidFill>
              </a:rPr>
              <a:t>contournement</a:t>
            </a:r>
            <a:r>
              <a:rPr lang="fr" sz="1300">
                <a:solidFill>
                  <a:schemeClr val="dk1"/>
                </a:solidFill>
              </a:rPr>
              <a:t> fait pour respecter la législation mais malheureusement cela ne rend pas ces services accessibles pour autant.</a:t>
            </a:r>
            <a:endParaRPr sz="1300"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be7c686c38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be7c686c38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Test…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bbeac0b05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bbeac0b05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Anthony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c2005de4d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c2005de4d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Sur cette diapo, vous trouverez le sommaire de mon livrable. J’ai catégorisé mes recommandations en 3 groupes différents.</a:t>
            </a:r>
            <a:endParaRPr/>
          </a:p>
          <a:p>
            <a:pPr marL="457200" lvl="0" indent="-298450" algn="l" rtl="0">
              <a:spcBef>
                <a:spcPts val="0"/>
              </a:spcBef>
              <a:spcAft>
                <a:spcPts val="0"/>
              </a:spcAft>
              <a:buSzPts val="1100"/>
              <a:buChar char="-"/>
            </a:pPr>
            <a:r>
              <a:rPr lang="fr"/>
              <a:t>Des recommandations globales : qui reprennent des points indispensables sur l’accessibilité et à appliquer à l’ensemble des sites. </a:t>
            </a:r>
            <a:endParaRPr/>
          </a:p>
          <a:p>
            <a:pPr marL="457200" lvl="0" indent="-298450" algn="l" rtl="0">
              <a:spcBef>
                <a:spcPts val="0"/>
              </a:spcBef>
              <a:spcAft>
                <a:spcPts val="0"/>
              </a:spcAft>
              <a:buSzPts val="1100"/>
              <a:buChar char="-"/>
            </a:pPr>
            <a:r>
              <a:rPr lang="fr"/>
              <a:t>Des recommandations par composants : filtres à facette, onglets, paginations, carrousels.</a:t>
            </a:r>
            <a:endParaRPr/>
          </a:p>
          <a:p>
            <a:pPr marL="457200" lvl="0" indent="-298450" algn="l" rtl="0">
              <a:spcBef>
                <a:spcPts val="0"/>
              </a:spcBef>
              <a:spcAft>
                <a:spcPts val="0"/>
              </a:spcAft>
              <a:buSzPts val="1100"/>
              <a:buChar char="-"/>
            </a:pPr>
            <a:r>
              <a:rPr lang="fr"/>
              <a:t>Des recommandations concernant les éléments du wireframe : comme la hiérarchie des titres, les listes, les liens et les dépliants.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c25845648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c25845648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AXESS a créé son propre livrable reprenant les maquettes du site. </a:t>
            </a:r>
            <a:endParaRPr/>
          </a:p>
          <a:p>
            <a:pPr marL="0" lvl="0" indent="0" algn="l" rtl="0">
              <a:spcBef>
                <a:spcPts val="0"/>
              </a:spcBef>
              <a:spcAft>
                <a:spcPts val="0"/>
              </a:spcAft>
              <a:buNone/>
            </a:pPr>
            <a:r>
              <a:rPr lang="fr"/>
              <a:t>Voici un exemple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c25845648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c25845648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trouverez dans la dernière colonne de ce tableau, les références des recommandations proposées afin que les développeurs puissent ensuite se référer à mon livrable; pour y trouver les recommandations. </a:t>
            </a:r>
            <a:endParaRPr/>
          </a:p>
          <a:p>
            <a:pPr marL="0" lvl="0" indent="0" algn="l" rtl="0">
              <a:spcBef>
                <a:spcPts val="0"/>
              </a:spcBef>
              <a:spcAft>
                <a:spcPts val="0"/>
              </a:spcAft>
              <a:buNone/>
            </a:pPr>
            <a:endParaRPr/>
          </a:p>
          <a:p>
            <a:pPr marL="0" lvl="0" indent="0" algn="l" rtl="0">
              <a:spcBef>
                <a:spcPts val="0"/>
              </a:spcBef>
              <a:spcAft>
                <a:spcPts val="0"/>
              </a:spcAft>
              <a:buNone/>
            </a:pPr>
            <a:r>
              <a:rPr lang="fr"/>
              <a:t>Attention : pas de Alt sur toutes les images (sans hidden…) sinon le lecteur d’écran lit trop de choses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bbeac0b05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bbeac0b0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fr" sz="1200">
                <a:solidFill>
                  <a:srgbClr val="595959"/>
                </a:solidFill>
                <a:latin typeface="Open Sans"/>
                <a:ea typeface="Open Sans"/>
                <a:cs typeface="Open Sans"/>
                <a:sym typeface="Open Sans"/>
              </a:rPr>
              <a:t>Comment procéder aux corrections d’accessibilité : </a:t>
            </a:r>
            <a:endParaRPr sz="1200">
              <a:solidFill>
                <a:srgbClr val="595959"/>
              </a:solidFill>
              <a:latin typeface="Open Sans"/>
              <a:ea typeface="Open Sans"/>
              <a:cs typeface="Open Sans"/>
              <a:sym typeface="Open Sans"/>
            </a:endParaRPr>
          </a:p>
          <a:p>
            <a:pPr marL="457200" lvl="0" indent="-304800" algn="l" rtl="0">
              <a:lnSpc>
                <a:spcPct val="140000"/>
              </a:lnSpc>
              <a:spcBef>
                <a:spcPts val="0"/>
              </a:spcBef>
              <a:spcAft>
                <a:spcPts val="0"/>
              </a:spcAft>
              <a:buClr>
                <a:srgbClr val="595959"/>
              </a:buClr>
              <a:buSzPts val="1200"/>
              <a:buFont typeface="Open Sans"/>
              <a:buAutoNum type="arabicPeriod"/>
            </a:pPr>
            <a:r>
              <a:rPr lang="fr" sz="1200">
                <a:solidFill>
                  <a:srgbClr val="595959"/>
                </a:solidFill>
                <a:latin typeface="Open Sans"/>
                <a:ea typeface="Open Sans"/>
                <a:cs typeface="Open Sans"/>
                <a:sym typeface="Open Sans"/>
              </a:rPr>
              <a:t>Nous utilisons Redmine, pour la création de tickets. Un ticket, dans ce contexte nous permettra d’identifier les différents éléments du site, pour en vérifier leur accessibilité.</a:t>
            </a:r>
            <a:endParaRPr sz="1200">
              <a:solidFill>
                <a:srgbClr val="595959"/>
              </a:solidFill>
              <a:latin typeface="Open Sans"/>
              <a:ea typeface="Open Sans"/>
              <a:cs typeface="Open Sans"/>
              <a:sym typeface="Open Sans"/>
            </a:endParaRPr>
          </a:p>
          <a:p>
            <a:pPr marL="457200" lvl="0" indent="-304800" algn="l" rtl="0">
              <a:lnSpc>
                <a:spcPct val="140000"/>
              </a:lnSpc>
              <a:spcBef>
                <a:spcPts val="0"/>
              </a:spcBef>
              <a:spcAft>
                <a:spcPts val="0"/>
              </a:spcAft>
              <a:buClr>
                <a:srgbClr val="595959"/>
              </a:buClr>
              <a:buSzPts val="1200"/>
              <a:buFont typeface="Open Sans"/>
              <a:buAutoNum type="arabicPeriod"/>
            </a:pPr>
            <a:r>
              <a:rPr lang="fr" sz="1200">
                <a:solidFill>
                  <a:srgbClr val="595959"/>
                </a:solidFill>
                <a:latin typeface="Open Sans"/>
                <a:ea typeface="Open Sans"/>
                <a:cs typeface="Open Sans"/>
                <a:sym typeface="Open Sans"/>
              </a:rPr>
              <a:t>Une fois le ticket créé, son intégration est réalisée en HTML par les développeurs, en reprenant les recommandations du consultant. Le ticket sera renvoyé au consultant.</a:t>
            </a:r>
            <a:endParaRPr sz="1200">
              <a:solidFill>
                <a:srgbClr val="595959"/>
              </a:solidFill>
              <a:latin typeface="Open Sans"/>
              <a:ea typeface="Open Sans"/>
              <a:cs typeface="Open Sans"/>
              <a:sym typeface="Open Sans"/>
            </a:endParaRPr>
          </a:p>
          <a:p>
            <a:pPr marL="457200" lvl="0" indent="-304800" algn="l" rtl="0">
              <a:lnSpc>
                <a:spcPct val="140000"/>
              </a:lnSpc>
              <a:spcBef>
                <a:spcPts val="0"/>
              </a:spcBef>
              <a:spcAft>
                <a:spcPts val="0"/>
              </a:spcAft>
              <a:buClr>
                <a:srgbClr val="595959"/>
              </a:buClr>
              <a:buSzPts val="1200"/>
              <a:buFont typeface="Open Sans"/>
              <a:buAutoNum type="arabicPeriod"/>
            </a:pPr>
            <a:r>
              <a:rPr lang="fr" sz="1200">
                <a:solidFill>
                  <a:srgbClr val="595959"/>
                </a:solidFill>
                <a:latin typeface="Open Sans"/>
                <a:ea typeface="Open Sans"/>
                <a:cs typeface="Open Sans"/>
                <a:sym typeface="Open Sans"/>
              </a:rPr>
              <a:t>Sur ce ticket, le consultant vérifiera l’accessibilité de l’élément ou du composant en question. </a:t>
            </a:r>
            <a:endParaRPr sz="1200">
              <a:solidFill>
                <a:srgbClr val="595959"/>
              </a:solidFill>
              <a:latin typeface="Open Sans"/>
              <a:ea typeface="Open Sans"/>
              <a:cs typeface="Open Sans"/>
              <a:sym typeface="Open Sans"/>
            </a:endParaRPr>
          </a:p>
          <a:p>
            <a:pPr marL="457200" lvl="0" indent="0" algn="l" rtl="0">
              <a:lnSpc>
                <a:spcPct val="140000"/>
              </a:lnSpc>
              <a:spcBef>
                <a:spcPts val="0"/>
              </a:spcBef>
              <a:spcAft>
                <a:spcPts val="0"/>
              </a:spcAft>
              <a:buNone/>
            </a:pPr>
            <a:r>
              <a:rPr lang="fr" sz="1200">
                <a:solidFill>
                  <a:srgbClr val="595959"/>
                </a:solidFill>
                <a:latin typeface="Open Sans"/>
                <a:ea typeface="Open Sans"/>
                <a:cs typeface="Open Sans"/>
                <a:sym typeface="Open Sans"/>
              </a:rPr>
              <a:t>a.  Si le ticket n’est pas validé par le consultant, ce dernier renverra le ticket au développeur en lui recommandant de nouvelles corrections.</a:t>
            </a:r>
            <a:endParaRPr sz="1200">
              <a:solidFill>
                <a:srgbClr val="595959"/>
              </a:solidFill>
              <a:latin typeface="Open Sans"/>
              <a:ea typeface="Open Sans"/>
              <a:cs typeface="Open Sans"/>
              <a:sym typeface="Open Sans"/>
            </a:endParaRPr>
          </a:p>
          <a:p>
            <a:pPr marL="0" lvl="0" indent="457200" algn="l" rtl="0">
              <a:lnSpc>
                <a:spcPct val="140000"/>
              </a:lnSpc>
              <a:spcBef>
                <a:spcPts val="0"/>
              </a:spcBef>
              <a:spcAft>
                <a:spcPts val="0"/>
              </a:spcAft>
              <a:buNone/>
            </a:pPr>
            <a:r>
              <a:rPr lang="fr" sz="1200">
                <a:solidFill>
                  <a:srgbClr val="595959"/>
                </a:solidFill>
                <a:latin typeface="Open Sans"/>
                <a:ea typeface="Open Sans"/>
                <a:cs typeface="Open Sans"/>
                <a:sym typeface="Open Sans"/>
              </a:rPr>
              <a:t>b. Sinon, le ticket sera envoyé au client.</a:t>
            </a:r>
            <a:endParaRPr sz="1200">
              <a:solidFill>
                <a:srgbClr val="595959"/>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beac0b05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beac0b05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050">
                <a:solidFill>
                  <a:srgbClr val="141617"/>
                </a:solidFill>
              </a:rPr>
              <a:t>EMILIE</a:t>
            </a:r>
            <a:endParaRPr sz="1050">
              <a:solidFill>
                <a:srgbClr val="141617"/>
              </a:solidFill>
            </a:endParaRPr>
          </a:p>
          <a:p>
            <a:pPr marL="0" lvl="0" indent="0" algn="l" rtl="0">
              <a:spcBef>
                <a:spcPts val="0"/>
              </a:spcBef>
              <a:spcAft>
                <a:spcPts val="0"/>
              </a:spcAft>
              <a:buNone/>
            </a:pPr>
            <a:r>
              <a:rPr lang="fr" sz="1050">
                <a:solidFill>
                  <a:srgbClr val="141617"/>
                </a:solidFill>
              </a:rPr>
              <a:t>Créée en 2016, numerik-ea est la première entreprise adaptée (EA) – agence web spécialisée dans l’accessibilité numérique.</a:t>
            </a:r>
            <a:endParaRPr sz="1050">
              <a:solidFill>
                <a:srgbClr val="141617"/>
              </a:solidFill>
            </a:endParaRPr>
          </a:p>
          <a:p>
            <a:pPr marL="0" lvl="0" indent="0" algn="l" rtl="0">
              <a:spcBef>
                <a:spcPts val="0"/>
              </a:spcBef>
              <a:spcAft>
                <a:spcPts val="0"/>
              </a:spcAft>
              <a:buNone/>
            </a:pPr>
            <a:r>
              <a:rPr lang="fr" sz="1050">
                <a:solidFill>
                  <a:srgbClr val="141617"/>
                </a:solidFill>
              </a:rPr>
              <a:t>90% de nos collaborateurs sont en situation de handicap.</a:t>
            </a:r>
            <a:endParaRPr sz="1050">
              <a:solidFill>
                <a:srgbClr val="141617"/>
              </a:solidFill>
            </a:endParaRPr>
          </a:p>
          <a:p>
            <a:pPr marL="0" lvl="0" indent="0" algn="l" rtl="0">
              <a:spcBef>
                <a:spcPts val="0"/>
              </a:spcBef>
              <a:spcAft>
                <a:spcPts val="0"/>
              </a:spcAft>
              <a:buNone/>
            </a:pPr>
            <a:r>
              <a:rPr lang="fr" sz="1050">
                <a:solidFill>
                  <a:srgbClr val="141617"/>
                </a:solidFill>
              </a:rPr>
              <a:t>Nous formons depuis 2021 des personnes en situation de handicap aux métiers du web pour favoriser leur employabilité et permettre leur retour à l’emploi dans un milieu ordinaire</a:t>
            </a:r>
            <a:endParaRPr sz="1050">
              <a:solidFill>
                <a:srgbClr val="141617"/>
              </a:solidFill>
            </a:endParaRPr>
          </a:p>
          <a:p>
            <a:pPr marL="0" lvl="0" indent="0" algn="l" rtl="0">
              <a:spcBef>
                <a:spcPts val="0"/>
              </a:spcBef>
              <a:spcAft>
                <a:spcPts val="0"/>
              </a:spcAft>
              <a:buNone/>
            </a:pPr>
            <a:endParaRPr sz="1050">
              <a:solidFill>
                <a:srgbClr val="141617"/>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be7c686c38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be7c686c38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Test…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bbeac0b05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bbeac0b05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ALIÉNOR </a:t>
            </a:r>
            <a:br>
              <a:rPr lang="fr"/>
            </a:br>
            <a:r>
              <a:rPr lang="fr"/>
              <a:t>Test de “l’Accessible playground” Figma (communauté) =&gt; nav clavier ok, reader ok mais interprétation limité du contenu</a:t>
            </a:r>
            <a:endParaRPr/>
          </a:p>
          <a:p>
            <a:pPr marL="0" lvl="0" indent="0" algn="l" rtl="0">
              <a:spcBef>
                <a:spcPts val="0"/>
              </a:spcBef>
              <a:spcAft>
                <a:spcPts val="0"/>
              </a:spcAft>
              <a:buNone/>
            </a:pPr>
            <a:r>
              <a:rPr lang="fr"/>
              <a:t>Test de plugs-in d’export design &gt; html/css AXD (communauté) =&gt; lecture ok mais pas dans le bon ordre</a:t>
            </a:r>
            <a:endParaRPr/>
          </a:p>
          <a:p>
            <a:pPr marL="0" lvl="0" indent="0" algn="l" rtl="0">
              <a:spcBef>
                <a:spcPts val="0"/>
              </a:spcBef>
              <a:spcAft>
                <a:spcPts val="0"/>
              </a:spcAft>
              <a:buNone/>
            </a:pPr>
            <a:r>
              <a:rPr lang="fr"/>
              <a:t>MQ : Proposition de description détaillée : non représentatif de ce que perçoit une pers. DV d’un site web</a:t>
            </a:r>
            <a:br>
              <a:rPr lang="fr"/>
            </a:br>
            <a:r>
              <a:rPr lang="fr"/>
              <a:t>Specs : doc word ok mais des tableaux un peu complexes + des 100aines d’images “illustratives”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bbeac0b05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bbeac0b05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 sz="1300" b="1" i="1">
                <a:solidFill>
                  <a:schemeClr val="dk1"/>
                </a:solidFill>
              </a:rPr>
              <a:t>[Francis]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300">
                <a:solidFill>
                  <a:schemeClr val="dk1"/>
                </a:solidFill>
              </a:rPr>
              <a:t>Si on devait lister les réussites du projet, je dirais :</a:t>
            </a:r>
            <a:endParaRPr sz="1300">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300">
                <a:solidFill>
                  <a:schemeClr val="dk1"/>
                </a:solidFill>
              </a:rPr>
              <a:t>Tout d’abord, une forte </a:t>
            </a:r>
            <a:r>
              <a:rPr lang="fr" sz="1300" b="1">
                <a:solidFill>
                  <a:schemeClr val="dk1"/>
                </a:solidFill>
              </a:rPr>
              <a:t>montée en compétence</a:t>
            </a:r>
            <a:r>
              <a:rPr lang="fr" sz="1300">
                <a:solidFill>
                  <a:schemeClr val="dk1"/>
                </a:solidFill>
              </a:rPr>
              <a:t> sur l’accessibilité numérique de toutes les équipes, et pas seulement les </a:t>
            </a:r>
            <a:r>
              <a:rPr lang="fr" sz="1300" b="1">
                <a:solidFill>
                  <a:schemeClr val="dk1"/>
                </a:solidFill>
              </a:rPr>
              <a:t>développeurs</a:t>
            </a:r>
            <a:r>
              <a:rPr lang="fr" sz="1300">
                <a:solidFill>
                  <a:schemeClr val="dk1"/>
                </a:solidFill>
              </a:rPr>
              <a:t> front. C’est également valable pour les </a:t>
            </a:r>
            <a:r>
              <a:rPr lang="fr" sz="1300" b="1">
                <a:solidFill>
                  <a:schemeClr val="dk1"/>
                </a:solidFill>
              </a:rPr>
              <a:t>concepteurs</a:t>
            </a:r>
            <a:r>
              <a:rPr lang="fr" sz="1300">
                <a:solidFill>
                  <a:schemeClr val="dk1"/>
                </a:solidFill>
              </a:rPr>
              <a:t> UX/UI et les </a:t>
            </a:r>
            <a:r>
              <a:rPr lang="fr" sz="1300" b="1">
                <a:solidFill>
                  <a:schemeClr val="dk1"/>
                </a:solidFill>
              </a:rPr>
              <a:t>chefs de projet</a:t>
            </a:r>
            <a:r>
              <a:rPr lang="fr" sz="1300">
                <a:solidFill>
                  <a:schemeClr val="dk1"/>
                </a:solidFill>
              </a:rPr>
              <a:t>. Nous avons emmagasiné tout un tas de </a:t>
            </a:r>
            <a:r>
              <a:rPr lang="fr" sz="1300" b="1">
                <a:solidFill>
                  <a:schemeClr val="dk1"/>
                </a:solidFill>
              </a:rPr>
              <a:t>bonnes pratiques</a:t>
            </a:r>
            <a:r>
              <a:rPr lang="fr" sz="1300">
                <a:solidFill>
                  <a:schemeClr val="dk1"/>
                </a:solidFill>
              </a:rPr>
              <a:t> pour nos futurs projets. Et côté client, il ne faut pas oublier non plus les </a:t>
            </a:r>
            <a:r>
              <a:rPr lang="fr" sz="1300" b="1">
                <a:solidFill>
                  <a:schemeClr val="dk1"/>
                </a:solidFill>
              </a:rPr>
              <a:t>contributeurs</a:t>
            </a:r>
            <a:r>
              <a:rPr lang="fr" sz="1300">
                <a:solidFill>
                  <a:schemeClr val="dk1"/>
                </a:solidFill>
              </a:rPr>
              <a:t> qui seront les garants de l’accessibilité du site à long terme.</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Ensuite, on espère obtenir un taux de conformité RGAA supérieur à </a:t>
            </a:r>
            <a:r>
              <a:rPr lang="fr" sz="1300" b="1">
                <a:solidFill>
                  <a:schemeClr val="dk1"/>
                </a:solidFill>
              </a:rPr>
              <a:t>90% à la sortie</a:t>
            </a:r>
            <a:r>
              <a:rPr lang="fr" sz="1300">
                <a:solidFill>
                  <a:schemeClr val="dk1"/>
                </a:solidFill>
              </a:rPr>
              <a:t> du site. Cela nous permet de mieux </a:t>
            </a:r>
            <a:r>
              <a:rPr lang="fr" sz="1300" b="1">
                <a:solidFill>
                  <a:schemeClr val="dk1"/>
                </a:solidFill>
              </a:rPr>
              <a:t>maîtriser notre budget</a:t>
            </a:r>
            <a:r>
              <a:rPr lang="fr" sz="1300">
                <a:solidFill>
                  <a:schemeClr val="dk1"/>
                </a:solidFill>
              </a:rPr>
              <a:t> : si nous avions </a:t>
            </a:r>
            <a:r>
              <a:rPr lang="fr" sz="1300" b="1">
                <a:solidFill>
                  <a:schemeClr val="dk1"/>
                </a:solidFill>
              </a:rPr>
              <a:t>attendu</a:t>
            </a:r>
            <a:r>
              <a:rPr lang="fr" sz="1300">
                <a:solidFill>
                  <a:schemeClr val="dk1"/>
                </a:solidFill>
              </a:rPr>
              <a:t> la recette finale pour auditer le site, la </a:t>
            </a:r>
            <a:r>
              <a:rPr lang="fr" sz="1300" b="1">
                <a:solidFill>
                  <a:schemeClr val="dk1"/>
                </a:solidFill>
              </a:rPr>
              <a:t>charge</a:t>
            </a:r>
            <a:r>
              <a:rPr lang="fr" sz="1300">
                <a:solidFill>
                  <a:schemeClr val="dk1"/>
                </a:solidFill>
              </a:rPr>
              <a:t> de développement aurait été bien plus importante.</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Je peux citer également l’accessibilité du </a:t>
            </a:r>
            <a:r>
              <a:rPr lang="fr" sz="1300" b="1">
                <a:solidFill>
                  <a:schemeClr val="dk1"/>
                </a:solidFill>
              </a:rPr>
              <a:t>back office</a:t>
            </a:r>
            <a:r>
              <a:rPr lang="fr" sz="1300">
                <a:solidFill>
                  <a:schemeClr val="dk1"/>
                </a:solidFill>
              </a:rPr>
              <a:t>, ce n’est pas quelque chose de courant : en général, seul le front office est pris en considération.</a:t>
            </a:r>
            <a:endParaRPr sz="13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300">
                <a:solidFill>
                  <a:schemeClr val="dk1"/>
                </a:solidFill>
              </a:rPr>
              <a:t>Enfin, cette réalisation devrait offrir à </a:t>
            </a:r>
            <a:r>
              <a:rPr lang="fr" sz="1300" b="1">
                <a:solidFill>
                  <a:schemeClr val="dk1"/>
                </a:solidFill>
              </a:rPr>
              <a:t>numerik-ea</a:t>
            </a:r>
            <a:r>
              <a:rPr lang="fr" sz="1300">
                <a:solidFill>
                  <a:schemeClr val="dk1"/>
                </a:solidFill>
              </a:rPr>
              <a:t> à </a:t>
            </a:r>
            <a:r>
              <a:rPr lang="fr" sz="1300" b="1">
                <a:solidFill>
                  <a:schemeClr val="dk1"/>
                </a:solidFill>
              </a:rPr>
              <a:t>l’Association Valentin Haüy</a:t>
            </a:r>
            <a:r>
              <a:rPr lang="fr" sz="1300">
                <a:solidFill>
                  <a:schemeClr val="dk1"/>
                </a:solidFill>
              </a:rPr>
              <a:t> une belle vitrine de </a:t>
            </a:r>
            <a:r>
              <a:rPr lang="fr" sz="1300" b="1">
                <a:solidFill>
                  <a:schemeClr val="dk1"/>
                </a:solidFill>
              </a:rPr>
              <a:t>promotion</a:t>
            </a:r>
            <a:r>
              <a:rPr lang="fr" sz="1300">
                <a:solidFill>
                  <a:schemeClr val="dk1"/>
                </a:solidFill>
              </a:rPr>
              <a:t> de l’accessibilité numérique.</a:t>
            </a:r>
            <a:endParaRPr sz="1300">
              <a:solidFill>
                <a:schemeClr val="dk1"/>
              </a:solidFill>
            </a:endParaRPr>
          </a:p>
          <a:p>
            <a:pPr marL="0" lvl="0" indent="0" algn="l" rtl="0">
              <a:lnSpc>
                <a:spcPct val="140000"/>
              </a:lnSpc>
              <a:spcBef>
                <a:spcPts val="1200"/>
              </a:spcBef>
              <a:spcAft>
                <a:spcPts val="0"/>
              </a:spcAft>
              <a:buNone/>
            </a:pPr>
            <a:endParaRPr sz="1800">
              <a:solidFill>
                <a:srgbClr val="595959"/>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c258456480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c25845648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Anthony</a:t>
            </a:r>
            <a:endParaRPr/>
          </a:p>
          <a:p>
            <a:pPr marL="0" lvl="0" indent="0" algn="l" rtl="0">
              <a:spcBef>
                <a:spcPts val="0"/>
              </a:spcBef>
              <a:spcAft>
                <a:spcPts val="0"/>
              </a:spcAft>
              <a:buNone/>
            </a:pPr>
            <a:endParaRPr/>
          </a:p>
          <a:p>
            <a:pPr marL="0" lvl="0" indent="0" algn="l" rtl="0">
              <a:spcBef>
                <a:spcPts val="0"/>
              </a:spcBef>
              <a:spcAft>
                <a:spcPts val="0"/>
              </a:spcAft>
              <a:buNone/>
            </a:pPr>
            <a:r>
              <a:rPr lang="fr"/>
              <a:t>REFERENCEMENT : Améliorer son référencement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fr">
                <a:solidFill>
                  <a:schemeClr val="dk1"/>
                </a:solidFill>
              </a:rPr>
              <a:t>AUDIENCE : Audience élargie (personnes en situation de handicap + jeunes et séniors)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fr"/>
              <a:t>IMAGE : Renforcer l’image de l’entreprise</a:t>
            </a:r>
            <a:endParaRPr/>
          </a:p>
          <a:p>
            <a:pPr marL="0" lvl="0" indent="0" algn="l" rtl="0">
              <a:spcBef>
                <a:spcPts val="0"/>
              </a:spcBef>
              <a:spcAft>
                <a:spcPts val="0"/>
              </a:spcAft>
              <a:buNone/>
            </a:pPr>
            <a:endParaRPr/>
          </a:p>
          <a:p>
            <a:pPr marL="0" lvl="0" indent="0" algn="l" rtl="0">
              <a:spcBef>
                <a:spcPts val="0"/>
              </a:spcBef>
              <a:spcAft>
                <a:spcPts val="0"/>
              </a:spcAft>
              <a:buNone/>
            </a:pPr>
            <a:r>
              <a:rPr lang="fr">
                <a:solidFill>
                  <a:schemeClr val="dk1"/>
                </a:solidFill>
              </a:rPr>
              <a:t>COUTS : Cout maitrisé</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fr"/>
              <a:t>QUALITE : Meilleure qualité du code et de sa structuration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c6274810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c6274810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Test…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c25845648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c2584564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b133e0565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b133e056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e7c686c38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be7c686c3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45 s - ALIÉNOR</a:t>
            </a:r>
            <a:br>
              <a:rPr lang="fr"/>
            </a:br>
            <a:r>
              <a:rPr lang="fr"/>
              <a:t>3 grands pôles = Services &gt; detail a suivre / CC &gt; hébergement / Édition logiciels orientés métiers</a:t>
            </a:r>
            <a:endParaRPr/>
          </a:p>
          <a:p>
            <a:pPr marL="0" lvl="0" indent="0" algn="l" rtl="0">
              <a:spcBef>
                <a:spcPts val="0"/>
              </a:spcBef>
              <a:spcAft>
                <a:spcPts val="0"/>
              </a:spcAft>
              <a:buNone/>
            </a:pPr>
            <a:r>
              <a:rPr lang="fr"/>
              <a:t>Sponsor avec équipe engagées.</a:t>
            </a:r>
            <a:endParaRPr/>
          </a:p>
          <a:p>
            <a:pPr marL="0" lvl="0" indent="0" algn="l" rtl="0">
              <a:spcBef>
                <a:spcPts val="0"/>
              </a:spcBef>
              <a:spcAft>
                <a:spcPts val="0"/>
              </a:spcAft>
              <a:buNone/>
            </a:pPr>
            <a:r>
              <a:rPr lang="fr"/>
              <a:t>30 aines de collaborateurs en TAD complet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be7c686c38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be7c686c38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min 15 - ALIÉNOR</a:t>
            </a:r>
            <a:endParaRPr/>
          </a:p>
          <a:p>
            <a:pPr marL="0" lvl="0" indent="0" algn="l" rtl="0">
              <a:spcBef>
                <a:spcPts val="0"/>
              </a:spcBef>
              <a:spcAft>
                <a:spcPts val="0"/>
              </a:spcAft>
              <a:buNone/>
            </a:pPr>
            <a:r>
              <a:rPr lang="fr"/>
              <a:t>Aujourd’hui =&gt; Accompagnement stratégique et conception / développement sur-mesure B.O et front / Hébergement, TMA et évolutions </a:t>
            </a:r>
            <a:br>
              <a:rPr lang="fr"/>
            </a:br>
            <a:r>
              <a:rPr lang="fr"/>
              <a:t>190 projets et 40 collaborateurs aux profils complémentaires : dev, intégrateur, lead dev, ux designer, CDP experts Drupal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bbeac0b054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bbeac0b05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2 min. - ALIÉNOR </a:t>
            </a:r>
            <a:br>
              <a:rPr lang="fr"/>
            </a:br>
            <a:r>
              <a:rPr lang="fr"/>
              <a:t>Établissement médico-sociaux, ESAT : logements, travail, soins,  accompagnements divers. Multi-handicap.</a:t>
            </a:r>
            <a:br>
              <a:rPr lang="fr"/>
            </a:br>
            <a:r>
              <a:rPr lang="fr"/>
              <a:t>Implantations : Comités &gt; activités comme sorties culturelles, sports, vacances, accès aux livres, promotion du braille, apprentissage, aide dans l’accès au numérique</a:t>
            </a:r>
            <a:endParaRPr/>
          </a:p>
          <a:p>
            <a:pPr marL="0" lvl="0" indent="0" algn="l" rtl="0">
              <a:spcBef>
                <a:spcPts val="0"/>
              </a:spcBef>
              <a:spcAft>
                <a:spcPts val="0"/>
              </a:spcAft>
              <a:buNone/>
            </a:pPr>
            <a:r>
              <a:rPr lang="fr"/>
              <a:t>Site accessible : dès l’appel d’offre, dans la phase projet, B.O + F.O : personne en situation de handicap visuelle / personne aveugle</a:t>
            </a:r>
            <a:br>
              <a:rPr lang="fr"/>
            </a:br>
            <a:r>
              <a:rPr lang="fr"/>
              <a:t>Engagement très fort et inclusion dès l’équipe projet.</a:t>
            </a:r>
            <a:endParaRPr/>
          </a:p>
          <a:p>
            <a:pPr marL="0" lvl="0" indent="0" algn="l" rtl="0">
              <a:spcBef>
                <a:spcPts val="0"/>
              </a:spcBef>
              <a:spcAft>
                <a:spcPts val="0"/>
              </a:spcAft>
              <a:buNone/>
            </a:pPr>
            <a:r>
              <a:rPr lang="fr"/>
              <a:t>Positionnement et image de l’association redéfini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e7c686c38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be7c686c38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Test : voir si on tente un ton un peu décalé entre les partie pour (re)capter l’audience et rendre le tout plus sympa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496600"/>
            <a:ext cx="8520600" cy="14493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156CA5"/>
              </a:buClr>
              <a:buSzPts val="4200"/>
              <a:buFont typeface="Open Sans"/>
              <a:buNone/>
              <a:defRPr sz="4200">
                <a:solidFill>
                  <a:srgbClr val="156CA5"/>
                </a:solidFill>
                <a:latin typeface="Open Sans"/>
                <a:ea typeface="Open Sans"/>
                <a:cs typeface="Open Sans"/>
                <a:sym typeface="Open Sans"/>
              </a:defRPr>
            </a:lvl1pPr>
            <a:lvl2pPr lvl="1"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2pPr>
            <a:lvl3pPr lvl="2"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3pPr>
            <a:lvl4pPr lvl="3"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4pPr>
            <a:lvl5pPr lvl="4"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5pPr>
            <a:lvl6pPr lvl="5"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6pPr>
            <a:lvl7pPr lvl="6"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7pPr>
            <a:lvl8pPr lvl="7"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8pPr>
            <a:lvl9pPr lvl="8" algn="ctr">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9pPr>
          </a:lstStyle>
          <a:p>
            <a:endParaRPr/>
          </a:p>
        </p:txBody>
      </p:sp>
      <p:sp>
        <p:nvSpPr>
          <p:cNvPr id="11" name="Google Shape;11;p2"/>
          <p:cNvSpPr txBox="1">
            <a:spLocks noGrp="1"/>
          </p:cNvSpPr>
          <p:nvPr>
            <p:ph type="subTitle" idx="1"/>
          </p:nvPr>
        </p:nvSpPr>
        <p:spPr>
          <a:xfrm>
            <a:off x="361350" y="20040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Inter Light"/>
              <a:buNone/>
              <a:defRPr sz="2400">
                <a:latin typeface="Inter Light"/>
                <a:ea typeface="Inter Light"/>
                <a:cs typeface="Inter Light"/>
                <a:sym typeface="Inter Light"/>
              </a:defRPr>
            </a:lvl1pPr>
            <a:lvl2pPr lvl="1"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2pPr>
            <a:lvl3pPr lvl="2"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3pPr>
            <a:lvl4pPr lvl="3"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4pPr>
            <a:lvl5pPr lvl="4"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5pPr>
            <a:lvl6pPr lvl="5"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6pPr>
            <a:lvl7pPr lvl="6"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7pPr>
            <a:lvl8pPr lvl="7"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8pPr>
            <a:lvl9pPr lvl="8"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13" name="Google Shape;13;p2"/>
          <p:cNvPicPr preferRelativeResize="0"/>
          <p:nvPr/>
        </p:nvPicPr>
        <p:blipFill>
          <a:blip r:embed="rId2">
            <a:alphaModFix/>
          </a:blip>
          <a:stretch>
            <a:fillRect/>
          </a:stretch>
        </p:blipFill>
        <p:spPr>
          <a:xfrm>
            <a:off x="3762426" y="2668575"/>
            <a:ext cx="1718441" cy="2346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sp>
        <p:nvSpPr>
          <p:cNvPr id="77" name="Google Shape;7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Font typeface="Open Sans"/>
              <a:buNone/>
              <a:defRPr sz="12000">
                <a:solidFill>
                  <a:schemeClr val="lt1"/>
                </a:solidFill>
                <a:highlight>
                  <a:srgbClr val="156CA5"/>
                </a:highlight>
                <a:latin typeface="Open Sans"/>
                <a:ea typeface="Open Sans"/>
                <a:cs typeface="Open Sans"/>
                <a:sym typeface="Open Sa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Font typeface="Open Sans"/>
              <a:buChar char="●"/>
              <a:defRPr>
                <a:latin typeface="Open Sans"/>
                <a:ea typeface="Open Sans"/>
                <a:cs typeface="Open Sans"/>
                <a:sym typeface="Open Sans"/>
              </a:defRPr>
            </a:lvl1pPr>
            <a:lvl2pPr marL="914400" lvl="1" indent="-317500" algn="ctr">
              <a:spcBef>
                <a:spcPts val="0"/>
              </a:spcBef>
              <a:spcAft>
                <a:spcPts val="0"/>
              </a:spcAft>
              <a:buSzPts val="1400"/>
              <a:buFont typeface="Open Sans"/>
              <a:buChar char="○"/>
              <a:defRPr>
                <a:latin typeface="Open Sans"/>
                <a:ea typeface="Open Sans"/>
                <a:cs typeface="Open Sans"/>
                <a:sym typeface="Open Sans"/>
              </a:defRPr>
            </a:lvl2pPr>
            <a:lvl3pPr marL="1371600" lvl="2" indent="-317500" algn="ctr">
              <a:spcBef>
                <a:spcPts val="0"/>
              </a:spcBef>
              <a:spcAft>
                <a:spcPts val="0"/>
              </a:spcAft>
              <a:buSzPts val="1400"/>
              <a:buFont typeface="Open Sans"/>
              <a:buChar char="■"/>
              <a:defRPr>
                <a:latin typeface="Open Sans"/>
                <a:ea typeface="Open Sans"/>
                <a:cs typeface="Open Sans"/>
                <a:sym typeface="Open Sans"/>
              </a:defRPr>
            </a:lvl3pPr>
            <a:lvl4pPr marL="1828800" lvl="3" indent="-317500" algn="ctr">
              <a:spcBef>
                <a:spcPts val="0"/>
              </a:spcBef>
              <a:spcAft>
                <a:spcPts val="0"/>
              </a:spcAft>
              <a:buSzPts val="1400"/>
              <a:buFont typeface="Open Sans"/>
              <a:buChar char="●"/>
              <a:defRPr>
                <a:latin typeface="Open Sans"/>
                <a:ea typeface="Open Sans"/>
                <a:cs typeface="Open Sans"/>
                <a:sym typeface="Open Sans"/>
              </a:defRPr>
            </a:lvl4pPr>
            <a:lvl5pPr marL="2286000" lvl="4" indent="-317500" algn="ctr">
              <a:spcBef>
                <a:spcPts val="0"/>
              </a:spcBef>
              <a:spcAft>
                <a:spcPts val="0"/>
              </a:spcAft>
              <a:buSzPts val="1400"/>
              <a:buFont typeface="Open Sans"/>
              <a:buChar char="○"/>
              <a:defRPr>
                <a:latin typeface="Open Sans"/>
                <a:ea typeface="Open Sans"/>
                <a:cs typeface="Open Sans"/>
                <a:sym typeface="Open Sans"/>
              </a:defRPr>
            </a:lvl5pPr>
            <a:lvl6pPr marL="2743200" lvl="5" indent="-317500" algn="ctr">
              <a:spcBef>
                <a:spcPts val="0"/>
              </a:spcBef>
              <a:spcAft>
                <a:spcPts val="0"/>
              </a:spcAft>
              <a:buSzPts val="1400"/>
              <a:buFont typeface="Open Sans"/>
              <a:buChar char="■"/>
              <a:defRPr>
                <a:latin typeface="Open Sans"/>
                <a:ea typeface="Open Sans"/>
                <a:cs typeface="Open Sans"/>
                <a:sym typeface="Open Sans"/>
              </a:defRPr>
            </a:lvl6pPr>
            <a:lvl7pPr marL="3200400" lvl="6" indent="-317500" algn="ctr">
              <a:spcBef>
                <a:spcPts val="0"/>
              </a:spcBef>
              <a:spcAft>
                <a:spcPts val="0"/>
              </a:spcAft>
              <a:buSzPts val="1400"/>
              <a:buFont typeface="Open Sans"/>
              <a:buChar char="●"/>
              <a:defRPr>
                <a:latin typeface="Open Sans"/>
                <a:ea typeface="Open Sans"/>
                <a:cs typeface="Open Sans"/>
                <a:sym typeface="Open Sans"/>
              </a:defRPr>
            </a:lvl7pPr>
            <a:lvl8pPr marL="3657600" lvl="7" indent="-317500" algn="ctr">
              <a:spcBef>
                <a:spcPts val="0"/>
              </a:spcBef>
              <a:spcAft>
                <a:spcPts val="0"/>
              </a:spcAft>
              <a:buSzPts val="1400"/>
              <a:buFont typeface="Open Sans"/>
              <a:buChar char="○"/>
              <a:defRPr>
                <a:latin typeface="Open Sans"/>
                <a:ea typeface="Open Sans"/>
                <a:cs typeface="Open Sans"/>
                <a:sym typeface="Open Sans"/>
              </a:defRPr>
            </a:lvl8pPr>
            <a:lvl9pPr marL="4114800" lvl="8" indent="-317500" algn="ctr">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79" name="Google Shape;7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80" name="Google Shape;80;p11"/>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81" name="Google Shape;81;p11"/>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82" name="Google Shape;82;p11"/>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83" name="Google Shape;83;p11"/>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86" name="Google Shape;86;p12"/>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87" name="Google Shape;87;p12"/>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88" name="Google Shape;88;p12"/>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89" name="Google Shape;89;p12"/>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11700" y="496600"/>
            <a:ext cx="8520600" cy="1449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156CA5"/>
              </a:buClr>
              <a:buSzPts val="4200"/>
              <a:buFont typeface="Open Sans"/>
              <a:buNone/>
              <a:defRPr sz="4200">
                <a:solidFill>
                  <a:srgbClr val="156CA5"/>
                </a:solidFill>
                <a:latin typeface="Open Sans"/>
                <a:ea typeface="Open Sans"/>
                <a:cs typeface="Open Sans"/>
                <a:sym typeface="Open Sans"/>
              </a:defRPr>
            </a:lvl1pPr>
            <a:lvl2pPr lvl="1"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2pPr>
            <a:lvl3pPr lvl="2"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3pPr>
            <a:lvl4pPr lvl="3"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4pPr>
            <a:lvl5pPr lvl="4"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5pPr>
            <a:lvl6pPr lvl="5"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6pPr>
            <a:lvl7pPr lvl="6"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7pPr>
            <a:lvl8pPr lvl="7"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8pPr>
            <a:lvl9pPr lvl="8" algn="ctr">
              <a:lnSpc>
                <a:spcPct val="100000"/>
              </a:lnSpc>
              <a:spcBef>
                <a:spcPts val="0"/>
              </a:spcBef>
              <a:spcAft>
                <a:spcPts val="0"/>
              </a:spcAft>
              <a:buClr>
                <a:srgbClr val="156CA5"/>
              </a:buClr>
              <a:buSzPts val="4200"/>
              <a:buFont typeface="Open Sans Medium"/>
              <a:buNone/>
              <a:defRPr sz="4200">
                <a:solidFill>
                  <a:srgbClr val="156CA5"/>
                </a:solidFill>
                <a:latin typeface="Open Sans Medium"/>
                <a:ea typeface="Open Sans Medium"/>
                <a:cs typeface="Open Sans Medium"/>
                <a:sym typeface="Open Sans Medium"/>
              </a:defRPr>
            </a:lvl9pPr>
          </a:lstStyle>
          <a:p>
            <a:endParaRPr/>
          </a:p>
        </p:txBody>
      </p:sp>
      <p:sp>
        <p:nvSpPr>
          <p:cNvPr id="96" name="Google Shape;96;p14"/>
          <p:cNvSpPr txBox="1">
            <a:spLocks noGrp="1"/>
          </p:cNvSpPr>
          <p:nvPr>
            <p:ph type="subTitle" idx="1"/>
          </p:nvPr>
        </p:nvSpPr>
        <p:spPr>
          <a:xfrm>
            <a:off x="361350" y="200407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Inter Light"/>
              <a:buNone/>
              <a:defRPr sz="2400">
                <a:latin typeface="Inter Light"/>
                <a:ea typeface="Inter Light"/>
                <a:cs typeface="Inter Light"/>
                <a:sym typeface="Inter Light"/>
              </a:defRPr>
            </a:lvl1pPr>
            <a:lvl2pPr lvl="1"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2pPr>
            <a:lvl3pPr lvl="2"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3pPr>
            <a:lvl4pPr lvl="3"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4pPr>
            <a:lvl5pPr lvl="4"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5pPr>
            <a:lvl6pPr lvl="5"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6pPr>
            <a:lvl7pPr lvl="6"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7pPr>
            <a:lvl8pPr lvl="7"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8pPr>
            <a:lvl9pPr lvl="8" algn="ctr">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9pPr>
          </a:lstStyle>
          <a:p>
            <a:endParaRPr/>
          </a:p>
        </p:txBody>
      </p:sp>
      <p:sp>
        <p:nvSpPr>
          <p:cNvPr id="97" name="Google Shape;9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98" name="Google Shape;98;p14"/>
          <p:cNvPicPr preferRelativeResize="0"/>
          <p:nvPr/>
        </p:nvPicPr>
        <p:blipFill rotWithShape="1">
          <a:blip r:embed="rId2">
            <a:alphaModFix/>
          </a:blip>
          <a:srcRect/>
          <a:stretch/>
        </p:blipFill>
        <p:spPr>
          <a:xfrm>
            <a:off x="3762426" y="2668575"/>
            <a:ext cx="1718441" cy="23468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lgn="l">
              <a:lnSpc>
                <a:spcPct val="100000"/>
              </a:lnSpc>
              <a:spcBef>
                <a:spcPts val="0"/>
              </a:spcBef>
              <a:spcAft>
                <a:spcPts val="0"/>
              </a:spcAft>
              <a:buClr>
                <a:srgbClr val="156CA5"/>
              </a:buClr>
              <a:buSzPts val="2800"/>
              <a:buNone/>
              <a:defRPr>
                <a:solidFill>
                  <a:srgbClr val="156CA5"/>
                </a:solidFill>
              </a:defRPr>
            </a:lvl2pPr>
            <a:lvl3pPr lvl="2" algn="l">
              <a:lnSpc>
                <a:spcPct val="100000"/>
              </a:lnSpc>
              <a:spcBef>
                <a:spcPts val="0"/>
              </a:spcBef>
              <a:spcAft>
                <a:spcPts val="0"/>
              </a:spcAft>
              <a:buClr>
                <a:srgbClr val="156CA5"/>
              </a:buClr>
              <a:buSzPts val="2800"/>
              <a:buNone/>
              <a:defRPr>
                <a:solidFill>
                  <a:srgbClr val="156CA5"/>
                </a:solidFill>
              </a:defRPr>
            </a:lvl3pPr>
            <a:lvl4pPr lvl="3" algn="l">
              <a:lnSpc>
                <a:spcPct val="100000"/>
              </a:lnSpc>
              <a:spcBef>
                <a:spcPts val="0"/>
              </a:spcBef>
              <a:spcAft>
                <a:spcPts val="0"/>
              </a:spcAft>
              <a:buClr>
                <a:srgbClr val="156CA5"/>
              </a:buClr>
              <a:buSzPts val="2800"/>
              <a:buNone/>
              <a:defRPr>
                <a:solidFill>
                  <a:srgbClr val="156CA5"/>
                </a:solidFill>
              </a:defRPr>
            </a:lvl4pPr>
            <a:lvl5pPr lvl="4" algn="l">
              <a:lnSpc>
                <a:spcPct val="100000"/>
              </a:lnSpc>
              <a:spcBef>
                <a:spcPts val="0"/>
              </a:spcBef>
              <a:spcAft>
                <a:spcPts val="0"/>
              </a:spcAft>
              <a:buClr>
                <a:srgbClr val="156CA5"/>
              </a:buClr>
              <a:buSzPts val="2800"/>
              <a:buNone/>
              <a:defRPr>
                <a:solidFill>
                  <a:srgbClr val="156CA5"/>
                </a:solidFill>
              </a:defRPr>
            </a:lvl5pPr>
            <a:lvl6pPr lvl="5" algn="l">
              <a:lnSpc>
                <a:spcPct val="100000"/>
              </a:lnSpc>
              <a:spcBef>
                <a:spcPts val="0"/>
              </a:spcBef>
              <a:spcAft>
                <a:spcPts val="0"/>
              </a:spcAft>
              <a:buClr>
                <a:srgbClr val="156CA5"/>
              </a:buClr>
              <a:buSzPts val="2800"/>
              <a:buNone/>
              <a:defRPr>
                <a:solidFill>
                  <a:srgbClr val="156CA5"/>
                </a:solidFill>
              </a:defRPr>
            </a:lvl6pPr>
            <a:lvl7pPr lvl="6" algn="l">
              <a:lnSpc>
                <a:spcPct val="100000"/>
              </a:lnSpc>
              <a:spcBef>
                <a:spcPts val="0"/>
              </a:spcBef>
              <a:spcAft>
                <a:spcPts val="0"/>
              </a:spcAft>
              <a:buClr>
                <a:srgbClr val="156CA5"/>
              </a:buClr>
              <a:buSzPts val="2800"/>
              <a:buNone/>
              <a:defRPr>
                <a:solidFill>
                  <a:srgbClr val="156CA5"/>
                </a:solidFill>
              </a:defRPr>
            </a:lvl7pPr>
            <a:lvl8pPr lvl="7" algn="l">
              <a:lnSpc>
                <a:spcPct val="100000"/>
              </a:lnSpc>
              <a:spcBef>
                <a:spcPts val="0"/>
              </a:spcBef>
              <a:spcAft>
                <a:spcPts val="0"/>
              </a:spcAft>
              <a:buClr>
                <a:srgbClr val="156CA5"/>
              </a:buClr>
              <a:buSzPts val="2800"/>
              <a:buNone/>
              <a:defRPr>
                <a:solidFill>
                  <a:srgbClr val="156CA5"/>
                </a:solidFill>
              </a:defRPr>
            </a:lvl8pPr>
            <a:lvl9pPr lvl="8" algn="l">
              <a:lnSpc>
                <a:spcPct val="100000"/>
              </a:lnSpc>
              <a:spcBef>
                <a:spcPts val="0"/>
              </a:spcBef>
              <a:spcAft>
                <a:spcPts val="0"/>
              </a:spcAft>
              <a:buClr>
                <a:srgbClr val="156CA5"/>
              </a:buClr>
              <a:buSzPts val="2800"/>
              <a:buNone/>
              <a:defRPr>
                <a:solidFill>
                  <a:srgbClr val="156CA5"/>
                </a:solidFill>
              </a:defRPr>
            </a:lvl9pPr>
          </a:lstStyle>
          <a:p>
            <a:endParaRPr/>
          </a:p>
        </p:txBody>
      </p:sp>
      <p:sp>
        <p:nvSpPr>
          <p:cNvPr id="101" name="Google Shape;10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40000"/>
              </a:lnSpc>
              <a:spcBef>
                <a:spcPts val="0"/>
              </a:spcBef>
              <a:spcAft>
                <a:spcPts val="0"/>
              </a:spcAft>
              <a:buSzPts val="1800"/>
              <a:buFont typeface="Open Sans"/>
              <a:buChar char="●"/>
              <a:defRPr>
                <a:latin typeface="Open Sans"/>
                <a:ea typeface="Open Sans"/>
                <a:cs typeface="Open Sans"/>
                <a:sym typeface="Open Sans"/>
              </a:defRPr>
            </a:lvl1pPr>
            <a:lvl2pPr marL="914400" lvl="1" indent="-317500" algn="l">
              <a:lnSpc>
                <a:spcPct val="140000"/>
              </a:lnSpc>
              <a:spcBef>
                <a:spcPts val="0"/>
              </a:spcBef>
              <a:spcAft>
                <a:spcPts val="0"/>
              </a:spcAft>
              <a:buSzPts val="1400"/>
              <a:buFont typeface="Open Sans"/>
              <a:buChar char="○"/>
              <a:defRPr>
                <a:latin typeface="Open Sans"/>
                <a:ea typeface="Open Sans"/>
                <a:cs typeface="Open Sans"/>
                <a:sym typeface="Open Sans"/>
              </a:defRPr>
            </a:lvl2pPr>
            <a:lvl3pPr marL="1371600" lvl="2" indent="-317500" algn="l">
              <a:lnSpc>
                <a:spcPct val="140000"/>
              </a:lnSpc>
              <a:spcBef>
                <a:spcPts val="0"/>
              </a:spcBef>
              <a:spcAft>
                <a:spcPts val="0"/>
              </a:spcAft>
              <a:buSzPts val="1400"/>
              <a:buFont typeface="Open Sans"/>
              <a:buChar char="■"/>
              <a:defRPr>
                <a:latin typeface="Open Sans"/>
                <a:ea typeface="Open Sans"/>
                <a:cs typeface="Open Sans"/>
                <a:sym typeface="Open Sans"/>
              </a:defRPr>
            </a:lvl3pPr>
            <a:lvl4pPr marL="1828800" lvl="3" indent="-317500" algn="l">
              <a:lnSpc>
                <a:spcPct val="140000"/>
              </a:lnSpc>
              <a:spcBef>
                <a:spcPts val="0"/>
              </a:spcBef>
              <a:spcAft>
                <a:spcPts val="0"/>
              </a:spcAft>
              <a:buSzPts val="1400"/>
              <a:buFont typeface="Open Sans"/>
              <a:buChar char="●"/>
              <a:defRPr>
                <a:latin typeface="Open Sans"/>
                <a:ea typeface="Open Sans"/>
                <a:cs typeface="Open Sans"/>
                <a:sym typeface="Open Sans"/>
              </a:defRPr>
            </a:lvl4pPr>
            <a:lvl5pPr marL="2286000" lvl="4" indent="-317500" algn="l">
              <a:lnSpc>
                <a:spcPct val="140000"/>
              </a:lnSpc>
              <a:spcBef>
                <a:spcPts val="0"/>
              </a:spcBef>
              <a:spcAft>
                <a:spcPts val="0"/>
              </a:spcAft>
              <a:buSzPts val="1400"/>
              <a:buFont typeface="Open Sans"/>
              <a:buChar char="○"/>
              <a:defRPr>
                <a:latin typeface="Open Sans"/>
                <a:ea typeface="Open Sans"/>
                <a:cs typeface="Open Sans"/>
                <a:sym typeface="Open Sans"/>
              </a:defRPr>
            </a:lvl5pPr>
            <a:lvl6pPr marL="2743200" lvl="5" indent="-317500" algn="l">
              <a:lnSpc>
                <a:spcPct val="140000"/>
              </a:lnSpc>
              <a:spcBef>
                <a:spcPts val="0"/>
              </a:spcBef>
              <a:spcAft>
                <a:spcPts val="0"/>
              </a:spcAft>
              <a:buSzPts val="1400"/>
              <a:buFont typeface="Open Sans"/>
              <a:buChar char="■"/>
              <a:defRPr>
                <a:latin typeface="Open Sans"/>
                <a:ea typeface="Open Sans"/>
                <a:cs typeface="Open Sans"/>
                <a:sym typeface="Open Sans"/>
              </a:defRPr>
            </a:lvl6pPr>
            <a:lvl7pPr marL="3200400" lvl="6" indent="-317500" algn="l">
              <a:lnSpc>
                <a:spcPct val="140000"/>
              </a:lnSpc>
              <a:spcBef>
                <a:spcPts val="0"/>
              </a:spcBef>
              <a:spcAft>
                <a:spcPts val="0"/>
              </a:spcAft>
              <a:buSzPts val="1400"/>
              <a:buFont typeface="Open Sans"/>
              <a:buChar char="●"/>
              <a:defRPr>
                <a:latin typeface="Open Sans"/>
                <a:ea typeface="Open Sans"/>
                <a:cs typeface="Open Sans"/>
                <a:sym typeface="Open Sans"/>
              </a:defRPr>
            </a:lvl7pPr>
            <a:lvl8pPr marL="3657600" lvl="7" indent="-317500" algn="l">
              <a:lnSpc>
                <a:spcPct val="140000"/>
              </a:lnSpc>
              <a:spcBef>
                <a:spcPts val="0"/>
              </a:spcBef>
              <a:spcAft>
                <a:spcPts val="0"/>
              </a:spcAft>
              <a:buSzPts val="1400"/>
              <a:buFont typeface="Open Sans"/>
              <a:buChar char="○"/>
              <a:defRPr>
                <a:latin typeface="Open Sans"/>
                <a:ea typeface="Open Sans"/>
                <a:cs typeface="Open Sans"/>
                <a:sym typeface="Open Sans"/>
              </a:defRPr>
            </a:lvl8pPr>
            <a:lvl9pPr marL="4114800" lvl="8" indent="-317500" algn="l">
              <a:lnSpc>
                <a:spcPct val="140000"/>
              </a:lnSpc>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02" name="Google Shape;10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03" name="Google Shape;103;p15"/>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04" name="Google Shape;104;p15"/>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05" name="Google Shape;105;p15"/>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06" name="Google Shape;106;p15"/>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rgbClr val="156CA5"/>
              </a:buClr>
              <a:buSzPts val="3600"/>
              <a:buFont typeface="Open Sans"/>
              <a:buNone/>
              <a:defRPr sz="3600">
                <a:solidFill>
                  <a:srgbClr val="156CA5"/>
                </a:solidFill>
                <a:latin typeface="Open Sans"/>
                <a:ea typeface="Open Sans"/>
                <a:cs typeface="Open Sans"/>
                <a:sym typeface="Open Sans"/>
              </a:defRPr>
            </a:lvl1pPr>
            <a:lvl2pPr lvl="1" algn="ctr">
              <a:lnSpc>
                <a:spcPct val="100000"/>
              </a:lnSpc>
              <a:spcBef>
                <a:spcPts val="0"/>
              </a:spcBef>
              <a:spcAft>
                <a:spcPts val="0"/>
              </a:spcAft>
              <a:buClr>
                <a:srgbClr val="156CA5"/>
              </a:buClr>
              <a:buSzPts val="3600"/>
              <a:buNone/>
              <a:defRPr sz="3600">
                <a:solidFill>
                  <a:srgbClr val="156CA5"/>
                </a:solidFill>
              </a:defRPr>
            </a:lvl2pPr>
            <a:lvl3pPr lvl="2" algn="ctr">
              <a:lnSpc>
                <a:spcPct val="100000"/>
              </a:lnSpc>
              <a:spcBef>
                <a:spcPts val="0"/>
              </a:spcBef>
              <a:spcAft>
                <a:spcPts val="0"/>
              </a:spcAft>
              <a:buClr>
                <a:srgbClr val="156CA5"/>
              </a:buClr>
              <a:buSzPts val="3600"/>
              <a:buNone/>
              <a:defRPr sz="3600">
                <a:solidFill>
                  <a:srgbClr val="156CA5"/>
                </a:solidFill>
              </a:defRPr>
            </a:lvl3pPr>
            <a:lvl4pPr lvl="3" algn="ctr">
              <a:lnSpc>
                <a:spcPct val="100000"/>
              </a:lnSpc>
              <a:spcBef>
                <a:spcPts val="0"/>
              </a:spcBef>
              <a:spcAft>
                <a:spcPts val="0"/>
              </a:spcAft>
              <a:buClr>
                <a:srgbClr val="156CA5"/>
              </a:buClr>
              <a:buSzPts val="3600"/>
              <a:buNone/>
              <a:defRPr sz="3600">
                <a:solidFill>
                  <a:srgbClr val="156CA5"/>
                </a:solidFill>
              </a:defRPr>
            </a:lvl4pPr>
            <a:lvl5pPr lvl="4" algn="ctr">
              <a:lnSpc>
                <a:spcPct val="100000"/>
              </a:lnSpc>
              <a:spcBef>
                <a:spcPts val="0"/>
              </a:spcBef>
              <a:spcAft>
                <a:spcPts val="0"/>
              </a:spcAft>
              <a:buClr>
                <a:srgbClr val="156CA5"/>
              </a:buClr>
              <a:buSzPts val="3600"/>
              <a:buNone/>
              <a:defRPr sz="3600">
                <a:solidFill>
                  <a:srgbClr val="156CA5"/>
                </a:solidFill>
              </a:defRPr>
            </a:lvl5pPr>
            <a:lvl6pPr lvl="5" algn="ctr">
              <a:lnSpc>
                <a:spcPct val="100000"/>
              </a:lnSpc>
              <a:spcBef>
                <a:spcPts val="0"/>
              </a:spcBef>
              <a:spcAft>
                <a:spcPts val="0"/>
              </a:spcAft>
              <a:buClr>
                <a:srgbClr val="156CA5"/>
              </a:buClr>
              <a:buSzPts val="3600"/>
              <a:buNone/>
              <a:defRPr sz="3600">
                <a:solidFill>
                  <a:srgbClr val="156CA5"/>
                </a:solidFill>
              </a:defRPr>
            </a:lvl6pPr>
            <a:lvl7pPr lvl="6" algn="ctr">
              <a:lnSpc>
                <a:spcPct val="100000"/>
              </a:lnSpc>
              <a:spcBef>
                <a:spcPts val="0"/>
              </a:spcBef>
              <a:spcAft>
                <a:spcPts val="0"/>
              </a:spcAft>
              <a:buClr>
                <a:srgbClr val="156CA5"/>
              </a:buClr>
              <a:buSzPts val="3600"/>
              <a:buNone/>
              <a:defRPr sz="3600">
                <a:solidFill>
                  <a:srgbClr val="156CA5"/>
                </a:solidFill>
              </a:defRPr>
            </a:lvl7pPr>
            <a:lvl8pPr lvl="7" algn="ctr">
              <a:lnSpc>
                <a:spcPct val="100000"/>
              </a:lnSpc>
              <a:spcBef>
                <a:spcPts val="0"/>
              </a:spcBef>
              <a:spcAft>
                <a:spcPts val="0"/>
              </a:spcAft>
              <a:buClr>
                <a:srgbClr val="156CA5"/>
              </a:buClr>
              <a:buSzPts val="3600"/>
              <a:buNone/>
              <a:defRPr sz="3600">
                <a:solidFill>
                  <a:srgbClr val="156CA5"/>
                </a:solidFill>
              </a:defRPr>
            </a:lvl8pPr>
            <a:lvl9pPr lvl="8" algn="ctr">
              <a:lnSpc>
                <a:spcPct val="100000"/>
              </a:lnSpc>
              <a:spcBef>
                <a:spcPts val="0"/>
              </a:spcBef>
              <a:spcAft>
                <a:spcPts val="0"/>
              </a:spcAft>
              <a:buClr>
                <a:srgbClr val="156CA5"/>
              </a:buClr>
              <a:buSzPts val="3600"/>
              <a:buNone/>
              <a:defRPr sz="3600">
                <a:solidFill>
                  <a:srgbClr val="156CA5"/>
                </a:solidFill>
              </a:defRPr>
            </a:lvl9pPr>
          </a:lstStyle>
          <a:p>
            <a:endParaRPr/>
          </a:p>
        </p:txBody>
      </p:sp>
      <p:sp>
        <p:nvSpPr>
          <p:cNvPr id="109" name="Google Shape;10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10" name="Google Shape;110;p16"/>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11" name="Google Shape;111;p16"/>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12" name="Google Shape;112;p16"/>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13" name="Google Shape;113;p16"/>
          <p:cNvCxnSpPr>
            <a:stCxn id="109" idx="1"/>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156CA5"/>
              </a:buClr>
              <a:buSzPts val="4200"/>
              <a:buFont typeface="Open Sans"/>
              <a:buNone/>
              <a:defRPr sz="4200">
                <a:solidFill>
                  <a:srgbClr val="156CA5"/>
                </a:solidFill>
                <a:latin typeface="Open Sans"/>
                <a:ea typeface="Open Sans"/>
                <a:cs typeface="Open Sans"/>
                <a:sym typeface="Open Sans"/>
              </a:defRPr>
            </a:lvl1pPr>
            <a:lvl2pPr lvl="1" algn="ctr">
              <a:lnSpc>
                <a:spcPct val="100000"/>
              </a:lnSpc>
              <a:spcBef>
                <a:spcPts val="0"/>
              </a:spcBef>
              <a:spcAft>
                <a:spcPts val="0"/>
              </a:spcAft>
              <a:buClr>
                <a:srgbClr val="156CA5"/>
              </a:buClr>
              <a:buSzPts val="4200"/>
              <a:buNone/>
              <a:defRPr sz="4200">
                <a:solidFill>
                  <a:srgbClr val="156CA5"/>
                </a:solidFill>
              </a:defRPr>
            </a:lvl2pPr>
            <a:lvl3pPr lvl="2" algn="ctr">
              <a:lnSpc>
                <a:spcPct val="100000"/>
              </a:lnSpc>
              <a:spcBef>
                <a:spcPts val="0"/>
              </a:spcBef>
              <a:spcAft>
                <a:spcPts val="0"/>
              </a:spcAft>
              <a:buClr>
                <a:srgbClr val="156CA5"/>
              </a:buClr>
              <a:buSzPts val="4200"/>
              <a:buNone/>
              <a:defRPr sz="4200">
                <a:solidFill>
                  <a:srgbClr val="156CA5"/>
                </a:solidFill>
              </a:defRPr>
            </a:lvl3pPr>
            <a:lvl4pPr lvl="3" algn="ctr">
              <a:lnSpc>
                <a:spcPct val="100000"/>
              </a:lnSpc>
              <a:spcBef>
                <a:spcPts val="0"/>
              </a:spcBef>
              <a:spcAft>
                <a:spcPts val="0"/>
              </a:spcAft>
              <a:buClr>
                <a:srgbClr val="156CA5"/>
              </a:buClr>
              <a:buSzPts val="4200"/>
              <a:buNone/>
              <a:defRPr sz="4200">
                <a:solidFill>
                  <a:srgbClr val="156CA5"/>
                </a:solidFill>
              </a:defRPr>
            </a:lvl4pPr>
            <a:lvl5pPr lvl="4" algn="ctr">
              <a:lnSpc>
                <a:spcPct val="100000"/>
              </a:lnSpc>
              <a:spcBef>
                <a:spcPts val="0"/>
              </a:spcBef>
              <a:spcAft>
                <a:spcPts val="0"/>
              </a:spcAft>
              <a:buClr>
                <a:srgbClr val="156CA5"/>
              </a:buClr>
              <a:buSzPts val="4200"/>
              <a:buNone/>
              <a:defRPr sz="4200">
                <a:solidFill>
                  <a:srgbClr val="156CA5"/>
                </a:solidFill>
              </a:defRPr>
            </a:lvl5pPr>
            <a:lvl6pPr lvl="5" algn="ctr">
              <a:lnSpc>
                <a:spcPct val="100000"/>
              </a:lnSpc>
              <a:spcBef>
                <a:spcPts val="0"/>
              </a:spcBef>
              <a:spcAft>
                <a:spcPts val="0"/>
              </a:spcAft>
              <a:buClr>
                <a:srgbClr val="156CA5"/>
              </a:buClr>
              <a:buSzPts val="4200"/>
              <a:buNone/>
              <a:defRPr sz="4200">
                <a:solidFill>
                  <a:srgbClr val="156CA5"/>
                </a:solidFill>
              </a:defRPr>
            </a:lvl6pPr>
            <a:lvl7pPr lvl="6" algn="ctr">
              <a:lnSpc>
                <a:spcPct val="100000"/>
              </a:lnSpc>
              <a:spcBef>
                <a:spcPts val="0"/>
              </a:spcBef>
              <a:spcAft>
                <a:spcPts val="0"/>
              </a:spcAft>
              <a:buClr>
                <a:srgbClr val="156CA5"/>
              </a:buClr>
              <a:buSzPts val="4200"/>
              <a:buNone/>
              <a:defRPr sz="4200">
                <a:solidFill>
                  <a:srgbClr val="156CA5"/>
                </a:solidFill>
              </a:defRPr>
            </a:lvl7pPr>
            <a:lvl8pPr lvl="7" algn="ctr">
              <a:lnSpc>
                <a:spcPct val="100000"/>
              </a:lnSpc>
              <a:spcBef>
                <a:spcPts val="0"/>
              </a:spcBef>
              <a:spcAft>
                <a:spcPts val="0"/>
              </a:spcAft>
              <a:buClr>
                <a:srgbClr val="156CA5"/>
              </a:buClr>
              <a:buSzPts val="4200"/>
              <a:buNone/>
              <a:defRPr sz="4200">
                <a:solidFill>
                  <a:srgbClr val="156CA5"/>
                </a:solidFill>
              </a:defRPr>
            </a:lvl8pPr>
            <a:lvl9pPr lvl="8" algn="ctr">
              <a:lnSpc>
                <a:spcPct val="100000"/>
              </a:lnSpc>
              <a:spcBef>
                <a:spcPts val="0"/>
              </a:spcBef>
              <a:spcAft>
                <a:spcPts val="0"/>
              </a:spcAft>
              <a:buClr>
                <a:srgbClr val="156CA5"/>
              </a:buClr>
              <a:buSzPts val="4200"/>
              <a:buNone/>
              <a:defRPr sz="4200">
                <a:solidFill>
                  <a:srgbClr val="156CA5"/>
                </a:solidFill>
              </a:defRPr>
            </a:lvl9pPr>
          </a:lstStyle>
          <a:p>
            <a:endParaRPr/>
          </a:p>
        </p:txBody>
      </p:sp>
      <p:sp>
        <p:nvSpPr>
          <p:cNvPr id="117" name="Google Shape;117;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Inter Light"/>
              <a:buNone/>
              <a:defRPr sz="2100">
                <a:latin typeface="Inter Light"/>
                <a:ea typeface="Inter Light"/>
                <a:cs typeface="Inter Light"/>
                <a:sym typeface="Inter Light"/>
              </a:defRPr>
            </a:lvl1pPr>
            <a:lvl2pPr lvl="1" algn="ctr">
              <a:lnSpc>
                <a:spcPct val="100000"/>
              </a:lnSpc>
              <a:spcBef>
                <a:spcPts val="0"/>
              </a:spcBef>
              <a:spcAft>
                <a:spcPts val="0"/>
              </a:spcAft>
              <a:buSzPts val="2100"/>
              <a:buFont typeface="Inter Light"/>
              <a:buNone/>
              <a:defRPr sz="2100">
                <a:latin typeface="Inter Light"/>
                <a:ea typeface="Inter Light"/>
                <a:cs typeface="Inter Light"/>
                <a:sym typeface="Inter Light"/>
              </a:defRPr>
            </a:lvl2pPr>
            <a:lvl3pPr lvl="2" algn="ctr">
              <a:lnSpc>
                <a:spcPct val="100000"/>
              </a:lnSpc>
              <a:spcBef>
                <a:spcPts val="0"/>
              </a:spcBef>
              <a:spcAft>
                <a:spcPts val="0"/>
              </a:spcAft>
              <a:buSzPts val="2100"/>
              <a:buFont typeface="Inter Light"/>
              <a:buNone/>
              <a:defRPr sz="2100">
                <a:latin typeface="Inter Light"/>
                <a:ea typeface="Inter Light"/>
                <a:cs typeface="Inter Light"/>
                <a:sym typeface="Inter Light"/>
              </a:defRPr>
            </a:lvl3pPr>
            <a:lvl4pPr lvl="3" algn="ctr">
              <a:lnSpc>
                <a:spcPct val="100000"/>
              </a:lnSpc>
              <a:spcBef>
                <a:spcPts val="0"/>
              </a:spcBef>
              <a:spcAft>
                <a:spcPts val="0"/>
              </a:spcAft>
              <a:buSzPts val="2100"/>
              <a:buFont typeface="Inter Light"/>
              <a:buNone/>
              <a:defRPr sz="2100">
                <a:latin typeface="Inter Light"/>
                <a:ea typeface="Inter Light"/>
                <a:cs typeface="Inter Light"/>
                <a:sym typeface="Inter Light"/>
              </a:defRPr>
            </a:lvl4pPr>
            <a:lvl5pPr lvl="4" algn="ctr">
              <a:lnSpc>
                <a:spcPct val="100000"/>
              </a:lnSpc>
              <a:spcBef>
                <a:spcPts val="0"/>
              </a:spcBef>
              <a:spcAft>
                <a:spcPts val="0"/>
              </a:spcAft>
              <a:buSzPts val="2100"/>
              <a:buFont typeface="Inter Light"/>
              <a:buNone/>
              <a:defRPr sz="2100">
                <a:latin typeface="Inter Light"/>
                <a:ea typeface="Inter Light"/>
                <a:cs typeface="Inter Light"/>
                <a:sym typeface="Inter Light"/>
              </a:defRPr>
            </a:lvl5pPr>
            <a:lvl6pPr lvl="5" algn="ctr">
              <a:lnSpc>
                <a:spcPct val="100000"/>
              </a:lnSpc>
              <a:spcBef>
                <a:spcPts val="0"/>
              </a:spcBef>
              <a:spcAft>
                <a:spcPts val="0"/>
              </a:spcAft>
              <a:buSzPts val="2100"/>
              <a:buFont typeface="Inter Light"/>
              <a:buNone/>
              <a:defRPr sz="2100">
                <a:latin typeface="Inter Light"/>
                <a:ea typeface="Inter Light"/>
                <a:cs typeface="Inter Light"/>
                <a:sym typeface="Inter Light"/>
              </a:defRPr>
            </a:lvl6pPr>
            <a:lvl7pPr lvl="6" algn="ctr">
              <a:lnSpc>
                <a:spcPct val="100000"/>
              </a:lnSpc>
              <a:spcBef>
                <a:spcPts val="0"/>
              </a:spcBef>
              <a:spcAft>
                <a:spcPts val="0"/>
              </a:spcAft>
              <a:buSzPts val="2100"/>
              <a:buFont typeface="Inter Light"/>
              <a:buNone/>
              <a:defRPr sz="2100">
                <a:latin typeface="Inter Light"/>
                <a:ea typeface="Inter Light"/>
                <a:cs typeface="Inter Light"/>
                <a:sym typeface="Inter Light"/>
              </a:defRPr>
            </a:lvl7pPr>
            <a:lvl8pPr lvl="7" algn="ctr">
              <a:lnSpc>
                <a:spcPct val="100000"/>
              </a:lnSpc>
              <a:spcBef>
                <a:spcPts val="0"/>
              </a:spcBef>
              <a:spcAft>
                <a:spcPts val="0"/>
              </a:spcAft>
              <a:buSzPts val="2100"/>
              <a:buFont typeface="Inter Light"/>
              <a:buNone/>
              <a:defRPr sz="2100">
                <a:latin typeface="Inter Light"/>
                <a:ea typeface="Inter Light"/>
                <a:cs typeface="Inter Light"/>
                <a:sym typeface="Inter Light"/>
              </a:defRPr>
            </a:lvl8pPr>
            <a:lvl9pPr lvl="8" algn="ctr">
              <a:lnSpc>
                <a:spcPct val="100000"/>
              </a:lnSpc>
              <a:spcBef>
                <a:spcPts val="0"/>
              </a:spcBef>
              <a:spcAft>
                <a:spcPts val="0"/>
              </a:spcAft>
              <a:buSzPts val="2100"/>
              <a:buFont typeface="Inter Light"/>
              <a:buNone/>
              <a:defRPr sz="2100">
                <a:latin typeface="Inter Light"/>
                <a:ea typeface="Inter Light"/>
                <a:cs typeface="Inter Light"/>
                <a:sym typeface="Inter Light"/>
              </a:defRPr>
            </a:lvl9pPr>
          </a:lstStyle>
          <a:p>
            <a:endParaRPr/>
          </a:p>
        </p:txBody>
      </p:sp>
      <p:sp>
        <p:nvSpPr>
          <p:cNvPr id="118" name="Google Shape;118;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40000"/>
              </a:lnSpc>
              <a:spcBef>
                <a:spcPts val="0"/>
              </a:spcBef>
              <a:spcAft>
                <a:spcPts val="0"/>
              </a:spcAft>
              <a:buSzPts val="1800"/>
              <a:buFont typeface="Open Sans"/>
              <a:buChar char="●"/>
              <a:defRPr>
                <a:latin typeface="Open Sans"/>
                <a:ea typeface="Open Sans"/>
                <a:cs typeface="Open Sans"/>
                <a:sym typeface="Open Sans"/>
              </a:defRPr>
            </a:lvl1pPr>
            <a:lvl2pPr marL="914400" lvl="1" indent="-317500" algn="l">
              <a:lnSpc>
                <a:spcPct val="140000"/>
              </a:lnSpc>
              <a:spcBef>
                <a:spcPts val="0"/>
              </a:spcBef>
              <a:spcAft>
                <a:spcPts val="0"/>
              </a:spcAft>
              <a:buSzPts val="1400"/>
              <a:buFont typeface="Open Sans"/>
              <a:buChar char="○"/>
              <a:defRPr>
                <a:latin typeface="Open Sans"/>
                <a:ea typeface="Open Sans"/>
                <a:cs typeface="Open Sans"/>
                <a:sym typeface="Open Sans"/>
              </a:defRPr>
            </a:lvl2pPr>
            <a:lvl3pPr marL="1371600" lvl="2" indent="-317500" algn="l">
              <a:lnSpc>
                <a:spcPct val="140000"/>
              </a:lnSpc>
              <a:spcBef>
                <a:spcPts val="0"/>
              </a:spcBef>
              <a:spcAft>
                <a:spcPts val="0"/>
              </a:spcAft>
              <a:buSzPts val="1400"/>
              <a:buFont typeface="Open Sans"/>
              <a:buChar char="■"/>
              <a:defRPr>
                <a:latin typeface="Open Sans"/>
                <a:ea typeface="Open Sans"/>
                <a:cs typeface="Open Sans"/>
                <a:sym typeface="Open Sans"/>
              </a:defRPr>
            </a:lvl3pPr>
            <a:lvl4pPr marL="1828800" lvl="3" indent="-317500" algn="l">
              <a:lnSpc>
                <a:spcPct val="140000"/>
              </a:lnSpc>
              <a:spcBef>
                <a:spcPts val="0"/>
              </a:spcBef>
              <a:spcAft>
                <a:spcPts val="0"/>
              </a:spcAft>
              <a:buSzPts val="1400"/>
              <a:buFont typeface="Open Sans"/>
              <a:buChar char="●"/>
              <a:defRPr>
                <a:latin typeface="Open Sans"/>
                <a:ea typeface="Open Sans"/>
                <a:cs typeface="Open Sans"/>
                <a:sym typeface="Open Sans"/>
              </a:defRPr>
            </a:lvl4pPr>
            <a:lvl5pPr marL="2286000" lvl="4" indent="-317500" algn="l">
              <a:lnSpc>
                <a:spcPct val="140000"/>
              </a:lnSpc>
              <a:spcBef>
                <a:spcPts val="0"/>
              </a:spcBef>
              <a:spcAft>
                <a:spcPts val="0"/>
              </a:spcAft>
              <a:buSzPts val="1400"/>
              <a:buFont typeface="Open Sans"/>
              <a:buChar char="○"/>
              <a:defRPr>
                <a:latin typeface="Open Sans"/>
                <a:ea typeface="Open Sans"/>
                <a:cs typeface="Open Sans"/>
                <a:sym typeface="Open Sans"/>
              </a:defRPr>
            </a:lvl5pPr>
            <a:lvl6pPr marL="2743200" lvl="5" indent="-317500" algn="l">
              <a:lnSpc>
                <a:spcPct val="140000"/>
              </a:lnSpc>
              <a:spcBef>
                <a:spcPts val="0"/>
              </a:spcBef>
              <a:spcAft>
                <a:spcPts val="0"/>
              </a:spcAft>
              <a:buSzPts val="1400"/>
              <a:buFont typeface="Open Sans"/>
              <a:buChar char="■"/>
              <a:defRPr>
                <a:latin typeface="Open Sans"/>
                <a:ea typeface="Open Sans"/>
                <a:cs typeface="Open Sans"/>
                <a:sym typeface="Open Sans"/>
              </a:defRPr>
            </a:lvl6pPr>
            <a:lvl7pPr marL="3200400" lvl="6" indent="-317500" algn="l">
              <a:lnSpc>
                <a:spcPct val="140000"/>
              </a:lnSpc>
              <a:spcBef>
                <a:spcPts val="0"/>
              </a:spcBef>
              <a:spcAft>
                <a:spcPts val="0"/>
              </a:spcAft>
              <a:buSzPts val="1400"/>
              <a:buFont typeface="Open Sans"/>
              <a:buChar char="●"/>
              <a:defRPr>
                <a:latin typeface="Open Sans"/>
                <a:ea typeface="Open Sans"/>
                <a:cs typeface="Open Sans"/>
                <a:sym typeface="Open Sans"/>
              </a:defRPr>
            </a:lvl7pPr>
            <a:lvl8pPr marL="3657600" lvl="7" indent="-317500" algn="l">
              <a:lnSpc>
                <a:spcPct val="140000"/>
              </a:lnSpc>
              <a:spcBef>
                <a:spcPts val="0"/>
              </a:spcBef>
              <a:spcAft>
                <a:spcPts val="0"/>
              </a:spcAft>
              <a:buSzPts val="1400"/>
              <a:buFont typeface="Open Sans"/>
              <a:buChar char="○"/>
              <a:defRPr>
                <a:latin typeface="Open Sans"/>
                <a:ea typeface="Open Sans"/>
                <a:cs typeface="Open Sans"/>
                <a:sym typeface="Open Sans"/>
              </a:defRPr>
            </a:lvl8pPr>
            <a:lvl9pPr marL="4114800" lvl="8" indent="-317500" algn="l">
              <a:lnSpc>
                <a:spcPct val="140000"/>
              </a:lnSpc>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19" name="Google Shape;11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20" name="Google Shape;120;p17"/>
          <p:cNvPicPr preferRelativeResize="0"/>
          <p:nvPr/>
        </p:nvPicPr>
        <p:blipFill rotWithShape="1">
          <a:blip r:embed="rId2">
            <a:alphaModFix/>
          </a:blip>
          <a:srcRect/>
          <a:stretch/>
        </p:blipFill>
        <p:spPr>
          <a:xfrm>
            <a:off x="152400" y="4663225"/>
            <a:ext cx="1753131" cy="327875"/>
          </a:xfrm>
          <a:prstGeom prst="rect">
            <a:avLst/>
          </a:prstGeom>
          <a:noFill/>
          <a:ln>
            <a:noFill/>
          </a:ln>
        </p:spPr>
      </p:pic>
      <p:cxnSp>
        <p:nvCxnSpPr>
          <p:cNvPr id="121" name="Google Shape;121;p17"/>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pic>
        <p:nvPicPr>
          <p:cNvPr id="122" name="Google Shape;122;p17"/>
          <p:cNvPicPr preferRelativeResize="0"/>
          <p:nvPr/>
        </p:nvPicPr>
        <p:blipFill rotWithShape="1">
          <a:blip r:embed="rId3">
            <a:alphaModFix/>
          </a:blip>
          <a:srcRect/>
          <a:stretch/>
        </p:blipFill>
        <p:spPr>
          <a:xfrm>
            <a:off x="8610700" y="99400"/>
            <a:ext cx="410450" cy="4430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Font typeface="Open Sans"/>
              <a:buNone/>
              <a:defRPr sz="12000">
                <a:solidFill>
                  <a:schemeClr val="lt1"/>
                </a:solidFill>
                <a:highlight>
                  <a:srgbClr val="156CA5"/>
                </a:highlight>
                <a:latin typeface="Open Sans"/>
                <a:ea typeface="Open Sans"/>
                <a:cs typeface="Open Sans"/>
                <a:sym typeface="Open Sans"/>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40000"/>
              </a:lnSpc>
              <a:spcBef>
                <a:spcPts val="0"/>
              </a:spcBef>
              <a:spcAft>
                <a:spcPts val="0"/>
              </a:spcAft>
              <a:buSzPts val="1800"/>
              <a:buFont typeface="Open Sans"/>
              <a:buChar char="●"/>
              <a:defRPr>
                <a:latin typeface="Open Sans"/>
                <a:ea typeface="Open Sans"/>
                <a:cs typeface="Open Sans"/>
                <a:sym typeface="Open Sans"/>
              </a:defRPr>
            </a:lvl1pPr>
            <a:lvl2pPr marL="914400" lvl="1"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2pPr>
            <a:lvl3pPr marL="1371600" lvl="2"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3pPr>
            <a:lvl4pPr marL="1828800" lvl="3"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4pPr>
            <a:lvl5pPr marL="2286000" lvl="4"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5pPr>
            <a:lvl6pPr marL="2743200" lvl="5"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6pPr>
            <a:lvl7pPr marL="3200400" lvl="6"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7pPr>
            <a:lvl8pPr marL="3657600" lvl="7"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8pPr>
            <a:lvl9pPr marL="4114800" lvl="8" indent="-317500" algn="ctr">
              <a:lnSpc>
                <a:spcPct val="140000"/>
              </a:lnSpc>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26" name="Google Shape;12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27" name="Google Shape;127;p18"/>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28" name="Google Shape;128;p18"/>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29" name="Google Shape;129;p18"/>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30" name="Google Shape;130;p18"/>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lgn="l">
              <a:lnSpc>
                <a:spcPct val="100000"/>
              </a:lnSpc>
              <a:spcBef>
                <a:spcPts val="0"/>
              </a:spcBef>
              <a:spcAft>
                <a:spcPts val="0"/>
              </a:spcAft>
              <a:buClr>
                <a:srgbClr val="156CA5"/>
              </a:buClr>
              <a:buSzPts val="2800"/>
              <a:buNone/>
              <a:defRPr>
                <a:solidFill>
                  <a:srgbClr val="156CA5"/>
                </a:solidFill>
              </a:defRPr>
            </a:lvl2pPr>
            <a:lvl3pPr lvl="2" algn="l">
              <a:lnSpc>
                <a:spcPct val="100000"/>
              </a:lnSpc>
              <a:spcBef>
                <a:spcPts val="0"/>
              </a:spcBef>
              <a:spcAft>
                <a:spcPts val="0"/>
              </a:spcAft>
              <a:buClr>
                <a:srgbClr val="156CA5"/>
              </a:buClr>
              <a:buSzPts val="2800"/>
              <a:buNone/>
              <a:defRPr>
                <a:solidFill>
                  <a:srgbClr val="156CA5"/>
                </a:solidFill>
              </a:defRPr>
            </a:lvl3pPr>
            <a:lvl4pPr lvl="3" algn="l">
              <a:lnSpc>
                <a:spcPct val="100000"/>
              </a:lnSpc>
              <a:spcBef>
                <a:spcPts val="0"/>
              </a:spcBef>
              <a:spcAft>
                <a:spcPts val="0"/>
              </a:spcAft>
              <a:buClr>
                <a:srgbClr val="156CA5"/>
              </a:buClr>
              <a:buSzPts val="2800"/>
              <a:buNone/>
              <a:defRPr>
                <a:solidFill>
                  <a:srgbClr val="156CA5"/>
                </a:solidFill>
              </a:defRPr>
            </a:lvl4pPr>
            <a:lvl5pPr lvl="4" algn="l">
              <a:lnSpc>
                <a:spcPct val="100000"/>
              </a:lnSpc>
              <a:spcBef>
                <a:spcPts val="0"/>
              </a:spcBef>
              <a:spcAft>
                <a:spcPts val="0"/>
              </a:spcAft>
              <a:buClr>
                <a:srgbClr val="156CA5"/>
              </a:buClr>
              <a:buSzPts val="2800"/>
              <a:buNone/>
              <a:defRPr>
                <a:solidFill>
                  <a:srgbClr val="156CA5"/>
                </a:solidFill>
              </a:defRPr>
            </a:lvl5pPr>
            <a:lvl6pPr lvl="5" algn="l">
              <a:lnSpc>
                <a:spcPct val="100000"/>
              </a:lnSpc>
              <a:spcBef>
                <a:spcPts val="0"/>
              </a:spcBef>
              <a:spcAft>
                <a:spcPts val="0"/>
              </a:spcAft>
              <a:buClr>
                <a:srgbClr val="156CA5"/>
              </a:buClr>
              <a:buSzPts val="2800"/>
              <a:buNone/>
              <a:defRPr>
                <a:solidFill>
                  <a:srgbClr val="156CA5"/>
                </a:solidFill>
              </a:defRPr>
            </a:lvl6pPr>
            <a:lvl7pPr lvl="6" algn="l">
              <a:lnSpc>
                <a:spcPct val="100000"/>
              </a:lnSpc>
              <a:spcBef>
                <a:spcPts val="0"/>
              </a:spcBef>
              <a:spcAft>
                <a:spcPts val="0"/>
              </a:spcAft>
              <a:buClr>
                <a:srgbClr val="156CA5"/>
              </a:buClr>
              <a:buSzPts val="2800"/>
              <a:buNone/>
              <a:defRPr>
                <a:solidFill>
                  <a:srgbClr val="156CA5"/>
                </a:solidFill>
              </a:defRPr>
            </a:lvl7pPr>
            <a:lvl8pPr lvl="7" algn="l">
              <a:lnSpc>
                <a:spcPct val="100000"/>
              </a:lnSpc>
              <a:spcBef>
                <a:spcPts val="0"/>
              </a:spcBef>
              <a:spcAft>
                <a:spcPts val="0"/>
              </a:spcAft>
              <a:buClr>
                <a:srgbClr val="156CA5"/>
              </a:buClr>
              <a:buSzPts val="2800"/>
              <a:buNone/>
              <a:defRPr>
                <a:solidFill>
                  <a:srgbClr val="156CA5"/>
                </a:solidFill>
              </a:defRPr>
            </a:lvl8pPr>
            <a:lvl9pPr lvl="8" algn="l">
              <a:lnSpc>
                <a:spcPct val="100000"/>
              </a:lnSpc>
              <a:spcBef>
                <a:spcPts val="0"/>
              </a:spcBef>
              <a:spcAft>
                <a:spcPts val="0"/>
              </a:spcAft>
              <a:buClr>
                <a:srgbClr val="156CA5"/>
              </a:buClr>
              <a:buSzPts val="2800"/>
              <a:buNone/>
              <a:defRPr>
                <a:solidFill>
                  <a:srgbClr val="156CA5"/>
                </a:solidFill>
              </a:defRPr>
            </a:lvl9pPr>
          </a:lstStyle>
          <a:p>
            <a:endParaRPr/>
          </a:p>
        </p:txBody>
      </p:sp>
      <p:sp>
        <p:nvSpPr>
          <p:cNvPr id="133" name="Google Shape;133;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40000"/>
              </a:lnSpc>
              <a:spcBef>
                <a:spcPts val="0"/>
              </a:spcBef>
              <a:spcAft>
                <a:spcPts val="0"/>
              </a:spcAft>
              <a:buSzPts val="1400"/>
              <a:buFont typeface="Open Sans"/>
              <a:buChar char="●"/>
              <a:defRPr sz="1400">
                <a:latin typeface="Open Sans"/>
                <a:ea typeface="Open Sans"/>
                <a:cs typeface="Open Sans"/>
                <a:sym typeface="Open Sans"/>
              </a:defRPr>
            </a:lvl1pPr>
            <a:lvl2pPr marL="914400" lvl="1"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2pPr>
            <a:lvl3pPr marL="1371600" lvl="2"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3pPr>
            <a:lvl4pPr marL="1828800" lvl="3"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4pPr>
            <a:lvl5pPr marL="2286000" lvl="4"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5pPr>
            <a:lvl6pPr marL="2743200" lvl="5"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6pPr>
            <a:lvl7pPr marL="3200400" lvl="6"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7pPr>
            <a:lvl8pPr marL="3657600" lvl="7"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8pPr>
            <a:lvl9pPr marL="4114800" lvl="8"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134" name="Google Shape;134;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40000"/>
              </a:lnSpc>
              <a:spcBef>
                <a:spcPts val="0"/>
              </a:spcBef>
              <a:spcAft>
                <a:spcPts val="0"/>
              </a:spcAft>
              <a:buSzPts val="1400"/>
              <a:buFont typeface="Open Sans"/>
              <a:buChar char="●"/>
              <a:defRPr sz="1400">
                <a:latin typeface="Open Sans"/>
                <a:ea typeface="Open Sans"/>
                <a:cs typeface="Open Sans"/>
                <a:sym typeface="Open Sans"/>
              </a:defRPr>
            </a:lvl1pPr>
            <a:lvl2pPr marL="914400" lvl="1"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2pPr>
            <a:lvl3pPr marL="1371600" lvl="2"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3pPr>
            <a:lvl4pPr marL="1828800" lvl="3"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4pPr>
            <a:lvl5pPr marL="2286000" lvl="4"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5pPr>
            <a:lvl6pPr marL="2743200" lvl="5"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6pPr>
            <a:lvl7pPr marL="3200400" lvl="6"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7pPr>
            <a:lvl8pPr marL="3657600" lvl="7"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8pPr>
            <a:lvl9pPr marL="4114800" lvl="8"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135" name="Google Shape;13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36" name="Google Shape;136;p19"/>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37" name="Google Shape;137;p19"/>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38" name="Google Shape;138;p19"/>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39" name="Google Shape;139;p19"/>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lgn="l">
              <a:lnSpc>
                <a:spcPct val="100000"/>
              </a:lnSpc>
              <a:spcBef>
                <a:spcPts val="0"/>
              </a:spcBef>
              <a:spcAft>
                <a:spcPts val="0"/>
              </a:spcAft>
              <a:buClr>
                <a:srgbClr val="156CA5"/>
              </a:buClr>
              <a:buSzPts val="2800"/>
              <a:buNone/>
              <a:defRPr>
                <a:solidFill>
                  <a:srgbClr val="156CA5"/>
                </a:solidFill>
              </a:defRPr>
            </a:lvl2pPr>
            <a:lvl3pPr lvl="2" algn="l">
              <a:lnSpc>
                <a:spcPct val="100000"/>
              </a:lnSpc>
              <a:spcBef>
                <a:spcPts val="0"/>
              </a:spcBef>
              <a:spcAft>
                <a:spcPts val="0"/>
              </a:spcAft>
              <a:buClr>
                <a:srgbClr val="156CA5"/>
              </a:buClr>
              <a:buSzPts val="2800"/>
              <a:buNone/>
              <a:defRPr>
                <a:solidFill>
                  <a:srgbClr val="156CA5"/>
                </a:solidFill>
              </a:defRPr>
            </a:lvl3pPr>
            <a:lvl4pPr lvl="3" algn="l">
              <a:lnSpc>
                <a:spcPct val="100000"/>
              </a:lnSpc>
              <a:spcBef>
                <a:spcPts val="0"/>
              </a:spcBef>
              <a:spcAft>
                <a:spcPts val="0"/>
              </a:spcAft>
              <a:buClr>
                <a:srgbClr val="156CA5"/>
              </a:buClr>
              <a:buSzPts val="2800"/>
              <a:buNone/>
              <a:defRPr>
                <a:solidFill>
                  <a:srgbClr val="156CA5"/>
                </a:solidFill>
              </a:defRPr>
            </a:lvl4pPr>
            <a:lvl5pPr lvl="4" algn="l">
              <a:lnSpc>
                <a:spcPct val="100000"/>
              </a:lnSpc>
              <a:spcBef>
                <a:spcPts val="0"/>
              </a:spcBef>
              <a:spcAft>
                <a:spcPts val="0"/>
              </a:spcAft>
              <a:buClr>
                <a:srgbClr val="156CA5"/>
              </a:buClr>
              <a:buSzPts val="2800"/>
              <a:buNone/>
              <a:defRPr>
                <a:solidFill>
                  <a:srgbClr val="156CA5"/>
                </a:solidFill>
              </a:defRPr>
            </a:lvl5pPr>
            <a:lvl6pPr lvl="5" algn="l">
              <a:lnSpc>
                <a:spcPct val="100000"/>
              </a:lnSpc>
              <a:spcBef>
                <a:spcPts val="0"/>
              </a:spcBef>
              <a:spcAft>
                <a:spcPts val="0"/>
              </a:spcAft>
              <a:buClr>
                <a:srgbClr val="156CA5"/>
              </a:buClr>
              <a:buSzPts val="2800"/>
              <a:buNone/>
              <a:defRPr>
                <a:solidFill>
                  <a:srgbClr val="156CA5"/>
                </a:solidFill>
              </a:defRPr>
            </a:lvl6pPr>
            <a:lvl7pPr lvl="6" algn="l">
              <a:lnSpc>
                <a:spcPct val="100000"/>
              </a:lnSpc>
              <a:spcBef>
                <a:spcPts val="0"/>
              </a:spcBef>
              <a:spcAft>
                <a:spcPts val="0"/>
              </a:spcAft>
              <a:buClr>
                <a:srgbClr val="156CA5"/>
              </a:buClr>
              <a:buSzPts val="2800"/>
              <a:buNone/>
              <a:defRPr>
                <a:solidFill>
                  <a:srgbClr val="156CA5"/>
                </a:solidFill>
              </a:defRPr>
            </a:lvl7pPr>
            <a:lvl8pPr lvl="7" algn="l">
              <a:lnSpc>
                <a:spcPct val="100000"/>
              </a:lnSpc>
              <a:spcBef>
                <a:spcPts val="0"/>
              </a:spcBef>
              <a:spcAft>
                <a:spcPts val="0"/>
              </a:spcAft>
              <a:buClr>
                <a:srgbClr val="156CA5"/>
              </a:buClr>
              <a:buSzPts val="2800"/>
              <a:buNone/>
              <a:defRPr>
                <a:solidFill>
                  <a:srgbClr val="156CA5"/>
                </a:solidFill>
              </a:defRPr>
            </a:lvl8pPr>
            <a:lvl9pPr lvl="8" algn="l">
              <a:lnSpc>
                <a:spcPct val="100000"/>
              </a:lnSpc>
              <a:spcBef>
                <a:spcPts val="0"/>
              </a:spcBef>
              <a:spcAft>
                <a:spcPts val="0"/>
              </a:spcAft>
              <a:buClr>
                <a:srgbClr val="156CA5"/>
              </a:buClr>
              <a:buSzPts val="2800"/>
              <a:buNone/>
              <a:defRPr>
                <a:solidFill>
                  <a:srgbClr val="156CA5"/>
                </a:solidFill>
              </a:defRPr>
            </a:lvl9pPr>
          </a:lstStyle>
          <a:p>
            <a:endParaRPr/>
          </a:p>
        </p:txBody>
      </p:sp>
      <p:sp>
        <p:nvSpPr>
          <p:cNvPr id="142" name="Google Shape;14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43" name="Google Shape;143;p20"/>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44" name="Google Shape;144;p20"/>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45" name="Google Shape;145;p20"/>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46" name="Google Shape;146;p20"/>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rgbClr val="156CA5"/>
              </a:buClr>
              <a:buSzPts val="2400"/>
              <a:buFont typeface="Open Sans"/>
              <a:buNone/>
              <a:defRPr sz="2400">
                <a:solidFill>
                  <a:srgbClr val="156CA5"/>
                </a:solidFill>
                <a:latin typeface="Open Sans"/>
                <a:ea typeface="Open Sans"/>
                <a:cs typeface="Open Sans"/>
                <a:sym typeface="Open Sans"/>
              </a:defRPr>
            </a:lvl1pPr>
            <a:lvl2pPr lvl="1" algn="l">
              <a:lnSpc>
                <a:spcPct val="100000"/>
              </a:lnSpc>
              <a:spcBef>
                <a:spcPts val="0"/>
              </a:spcBef>
              <a:spcAft>
                <a:spcPts val="0"/>
              </a:spcAft>
              <a:buClr>
                <a:srgbClr val="156CA5"/>
              </a:buClr>
              <a:buSzPts val="2400"/>
              <a:buNone/>
              <a:defRPr sz="2400">
                <a:solidFill>
                  <a:srgbClr val="156CA5"/>
                </a:solidFill>
              </a:defRPr>
            </a:lvl2pPr>
            <a:lvl3pPr lvl="2" algn="l">
              <a:lnSpc>
                <a:spcPct val="100000"/>
              </a:lnSpc>
              <a:spcBef>
                <a:spcPts val="0"/>
              </a:spcBef>
              <a:spcAft>
                <a:spcPts val="0"/>
              </a:spcAft>
              <a:buClr>
                <a:srgbClr val="156CA5"/>
              </a:buClr>
              <a:buSzPts val="2400"/>
              <a:buNone/>
              <a:defRPr sz="2400">
                <a:solidFill>
                  <a:srgbClr val="156CA5"/>
                </a:solidFill>
              </a:defRPr>
            </a:lvl3pPr>
            <a:lvl4pPr lvl="3" algn="l">
              <a:lnSpc>
                <a:spcPct val="100000"/>
              </a:lnSpc>
              <a:spcBef>
                <a:spcPts val="0"/>
              </a:spcBef>
              <a:spcAft>
                <a:spcPts val="0"/>
              </a:spcAft>
              <a:buClr>
                <a:srgbClr val="156CA5"/>
              </a:buClr>
              <a:buSzPts val="2400"/>
              <a:buNone/>
              <a:defRPr sz="2400">
                <a:solidFill>
                  <a:srgbClr val="156CA5"/>
                </a:solidFill>
              </a:defRPr>
            </a:lvl4pPr>
            <a:lvl5pPr lvl="4" algn="l">
              <a:lnSpc>
                <a:spcPct val="100000"/>
              </a:lnSpc>
              <a:spcBef>
                <a:spcPts val="0"/>
              </a:spcBef>
              <a:spcAft>
                <a:spcPts val="0"/>
              </a:spcAft>
              <a:buClr>
                <a:srgbClr val="156CA5"/>
              </a:buClr>
              <a:buSzPts val="2400"/>
              <a:buNone/>
              <a:defRPr sz="2400">
                <a:solidFill>
                  <a:srgbClr val="156CA5"/>
                </a:solidFill>
              </a:defRPr>
            </a:lvl5pPr>
            <a:lvl6pPr lvl="5" algn="l">
              <a:lnSpc>
                <a:spcPct val="100000"/>
              </a:lnSpc>
              <a:spcBef>
                <a:spcPts val="0"/>
              </a:spcBef>
              <a:spcAft>
                <a:spcPts val="0"/>
              </a:spcAft>
              <a:buClr>
                <a:srgbClr val="156CA5"/>
              </a:buClr>
              <a:buSzPts val="2400"/>
              <a:buNone/>
              <a:defRPr sz="2400">
                <a:solidFill>
                  <a:srgbClr val="156CA5"/>
                </a:solidFill>
              </a:defRPr>
            </a:lvl6pPr>
            <a:lvl7pPr lvl="6" algn="l">
              <a:lnSpc>
                <a:spcPct val="100000"/>
              </a:lnSpc>
              <a:spcBef>
                <a:spcPts val="0"/>
              </a:spcBef>
              <a:spcAft>
                <a:spcPts val="0"/>
              </a:spcAft>
              <a:buClr>
                <a:srgbClr val="156CA5"/>
              </a:buClr>
              <a:buSzPts val="2400"/>
              <a:buNone/>
              <a:defRPr sz="2400">
                <a:solidFill>
                  <a:srgbClr val="156CA5"/>
                </a:solidFill>
              </a:defRPr>
            </a:lvl7pPr>
            <a:lvl8pPr lvl="7" algn="l">
              <a:lnSpc>
                <a:spcPct val="100000"/>
              </a:lnSpc>
              <a:spcBef>
                <a:spcPts val="0"/>
              </a:spcBef>
              <a:spcAft>
                <a:spcPts val="0"/>
              </a:spcAft>
              <a:buClr>
                <a:srgbClr val="156CA5"/>
              </a:buClr>
              <a:buSzPts val="2400"/>
              <a:buNone/>
              <a:defRPr sz="2400">
                <a:solidFill>
                  <a:srgbClr val="156CA5"/>
                </a:solidFill>
              </a:defRPr>
            </a:lvl8pPr>
            <a:lvl9pPr lvl="8" algn="l">
              <a:lnSpc>
                <a:spcPct val="100000"/>
              </a:lnSpc>
              <a:spcBef>
                <a:spcPts val="0"/>
              </a:spcBef>
              <a:spcAft>
                <a:spcPts val="0"/>
              </a:spcAft>
              <a:buClr>
                <a:srgbClr val="156CA5"/>
              </a:buClr>
              <a:buSzPts val="2400"/>
              <a:buNone/>
              <a:defRPr sz="2400">
                <a:solidFill>
                  <a:srgbClr val="156CA5"/>
                </a:solidFill>
              </a:defRPr>
            </a:lvl9pPr>
          </a:lstStyle>
          <a:p>
            <a:endParaRPr/>
          </a:p>
        </p:txBody>
      </p:sp>
      <p:sp>
        <p:nvSpPr>
          <p:cNvPr id="149" name="Google Shape;149;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1pPr>
            <a:lvl2pPr marL="914400" lvl="1"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2pPr>
            <a:lvl3pPr marL="1371600" lvl="2"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3pPr>
            <a:lvl4pPr marL="1828800" lvl="3"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4pPr>
            <a:lvl5pPr marL="2286000" lvl="4"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5pPr>
            <a:lvl6pPr marL="2743200" lvl="5"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6pPr>
            <a:lvl7pPr marL="3200400" lvl="6"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7pPr>
            <a:lvl8pPr marL="3657600" lvl="7"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8pPr>
            <a:lvl9pPr marL="4114800" lvl="8" indent="-304800" algn="l">
              <a:lnSpc>
                <a:spcPct val="140000"/>
              </a:lnSpc>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150" name="Google Shape;15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51" name="Google Shape;151;p21"/>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52" name="Google Shape;152;p21"/>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53" name="Google Shape;153;p21"/>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54" name="Google Shape;154;p21"/>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rgbClr val="156CA5"/>
              </a:buClr>
              <a:buSzPts val="3600"/>
              <a:buFont typeface="Open Sans"/>
              <a:buNone/>
              <a:defRPr sz="3600">
                <a:solidFill>
                  <a:srgbClr val="156CA5"/>
                </a:solidFill>
                <a:latin typeface="Open Sans"/>
                <a:ea typeface="Open Sans"/>
                <a:cs typeface="Open Sans"/>
                <a:sym typeface="Open Sans"/>
              </a:defRPr>
            </a:lvl1pPr>
            <a:lvl2pPr lvl="1" algn="ctr">
              <a:spcBef>
                <a:spcPts val="0"/>
              </a:spcBef>
              <a:spcAft>
                <a:spcPts val="0"/>
              </a:spcAft>
              <a:buClr>
                <a:srgbClr val="156CA5"/>
              </a:buClr>
              <a:buSzPts val="3600"/>
              <a:buNone/>
              <a:defRPr sz="3600">
                <a:solidFill>
                  <a:srgbClr val="156CA5"/>
                </a:solidFill>
              </a:defRPr>
            </a:lvl2pPr>
            <a:lvl3pPr lvl="2" algn="ctr">
              <a:spcBef>
                <a:spcPts val="0"/>
              </a:spcBef>
              <a:spcAft>
                <a:spcPts val="0"/>
              </a:spcAft>
              <a:buClr>
                <a:srgbClr val="156CA5"/>
              </a:buClr>
              <a:buSzPts val="3600"/>
              <a:buNone/>
              <a:defRPr sz="3600">
                <a:solidFill>
                  <a:srgbClr val="156CA5"/>
                </a:solidFill>
              </a:defRPr>
            </a:lvl3pPr>
            <a:lvl4pPr lvl="3" algn="ctr">
              <a:spcBef>
                <a:spcPts val="0"/>
              </a:spcBef>
              <a:spcAft>
                <a:spcPts val="0"/>
              </a:spcAft>
              <a:buClr>
                <a:srgbClr val="156CA5"/>
              </a:buClr>
              <a:buSzPts val="3600"/>
              <a:buNone/>
              <a:defRPr sz="3600">
                <a:solidFill>
                  <a:srgbClr val="156CA5"/>
                </a:solidFill>
              </a:defRPr>
            </a:lvl4pPr>
            <a:lvl5pPr lvl="4" algn="ctr">
              <a:spcBef>
                <a:spcPts val="0"/>
              </a:spcBef>
              <a:spcAft>
                <a:spcPts val="0"/>
              </a:spcAft>
              <a:buClr>
                <a:srgbClr val="156CA5"/>
              </a:buClr>
              <a:buSzPts val="3600"/>
              <a:buNone/>
              <a:defRPr sz="3600">
                <a:solidFill>
                  <a:srgbClr val="156CA5"/>
                </a:solidFill>
              </a:defRPr>
            </a:lvl5pPr>
            <a:lvl6pPr lvl="5" algn="ctr">
              <a:spcBef>
                <a:spcPts val="0"/>
              </a:spcBef>
              <a:spcAft>
                <a:spcPts val="0"/>
              </a:spcAft>
              <a:buClr>
                <a:srgbClr val="156CA5"/>
              </a:buClr>
              <a:buSzPts val="3600"/>
              <a:buNone/>
              <a:defRPr sz="3600">
                <a:solidFill>
                  <a:srgbClr val="156CA5"/>
                </a:solidFill>
              </a:defRPr>
            </a:lvl6pPr>
            <a:lvl7pPr lvl="6" algn="ctr">
              <a:spcBef>
                <a:spcPts val="0"/>
              </a:spcBef>
              <a:spcAft>
                <a:spcPts val="0"/>
              </a:spcAft>
              <a:buClr>
                <a:srgbClr val="156CA5"/>
              </a:buClr>
              <a:buSzPts val="3600"/>
              <a:buNone/>
              <a:defRPr sz="3600">
                <a:solidFill>
                  <a:srgbClr val="156CA5"/>
                </a:solidFill>
              </a:defRPr>
            </a:lvl7pPr>
            <a:lvl8pPr lvl="7" algn="ctr">
              <a:spcBef>
                <a:spcPts val="0"/>
              </a:spcBef>
              <a:spcAft>
                <a:spcPts val="0"/>
              </a:spcAft>
              <a:buClr>
                <a:srgbClr val="156CA5"/>
              </a:buClr>
              <a:buSzPts val="3600"/>
              <a:buNone/>
              <a:defRPr sz="3600">
                <a:solidFill>
                  <a:srgbClr val="156CA5"/>
                </a:solidFill>
              </a:defRPr>
            </a:lvl8pPr>
            <a:lvl9pPr lvl="8" algn="ctr">
              <a:spcBef>
                <a:spcPts val="0"/>
              </a:spcBef>
              <a:spcAft>
                <a:spcPts val="0"/>
              </a:spcAft>
              <a:buClr>
                <a:srgbClr val="156CA5"/>
              </a:buClr>
              <a:buSzPts val="3600"/>
              <a:buNone/>
              <a:defRPr sz="3600">
                <a:solidFill>
                  <a:srgbClr val="156CA5"/>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17" name="Google Shape;17;p3"/>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18" name="Google Shape;18;p3"/>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19" name="Google Shape;19;p3"/>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20" name="Google Shape;20;p3"/>
          <p:cNvCxnSpPr>
            <a:stCxn id="16" idx="1"/>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Font typeface="Open Sans"/>
              <a:buNone/>
              <a:defRPr sz="4800">
                <a:solidFill>
                  <a:schemeClr val="lt1"/>
                </a:solidFill>
                <a:highlight>
                  <a:srgbClr val="156CA5"/>
                </a:highlight>
                <a:latin typeface="Open Sans"/>
                <a:ea typeface="Open Sans"/>
                <a:cs typeface="Open Sans"/>
                <a:sym typeface="Open Sans"/>
              </a:defRPr>
            </a:lvl1pPr>
            <a:lvl2pPr lvl="1"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2pPr>
            <a:lvl3pPr lvl="2"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3pPr>
            <a:lvl4pPr lvl="3"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4pPr>
            <a:lvl5pPr lvl="4"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5pPr>
            <a:lvl6pPr lvl="5"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6pPr>
            <a:lvl7pPr lvl="6"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7pPr>
            <a:lvl8pPr lvl="7"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8pPr>
            <a:lvl9pPr lvl="8" algn="l">
              <a:lnSpc>
                <a:spcPct val="100000"/>
              </a:lnSpc>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9pPr>
          </a:lstStyle>
          <a:p>
            <a:endParaRPr/>
          </a:p>
        </p:txBody>
      </p:sp>
      <p:sp>
        <p:nvSpPr>
          <p:cNvPr id="157" name="Google Shape;15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58" name="Google Shape;158;p22"/>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59" name="Google Shape;159;p22"/>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60" name="Google Shape;160;p22"/>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61" name="Google Shape;161;p22"/>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2"/>
        <p:cNvGrpSpPr/>
        <p:nvPr/>
      </p:nvGrpSpPr>
      <p:grpSpPr>
        <a:xfrm>
          <a:off x="0" y="0"/>
          <a:ext cx="0" cy="0"/>
          <a:chOff x="0" y="0"/>
          <a:chExt cx="0" cy="0"/>
        </a:xfrm>
      </p:grpSpPr>
      <p:sp>
        <p:nvSpPr>
          <p:cNvPr id="163" name="Google Shape;163;p23"/>
          <p:cNvSpPr txBox="1">
            <a:spLocks noGrp="1"/>
          </p:cNvSpPr>
          <p:nvPr>
            <p:ph type="body" idx="1"/>
          </p:nvPr>
        </p:nvSpPr>
        <p:spPr>
          <a:xfrm>
            <a:off x="318800" y="4003550"/>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500"/>
              <a:buFont typeface="Open Sans"/>
              <a:buNone/>
              <a:defRPr sz="1500">
                <a:latin typeface="Open Sans"/>
                <a:ea typeface="Open Sans"/>
                <a:cs typeface="Open Sans"/>
                <a:sym typeface="Open Sans"/>
              </a:defRPr>
            </a:lvl1pPr>
          </a:lstStyle>
          <a:p>
            <a:endParaRPr/>
          </a:p>
        </p:txBody>
      </p:sp>
      <p:sp>
        <p:nvSpPr>
          <p:cNvPr id="164" name="Google Shape;16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65" name="Google Shape;165;p23"/>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66" name="Google Shape;166;p23"/>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67" name="Google Shape;167;p23"/>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68" name="Google Shape;168;p23"/>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9"/>
        <p:cNvGrpSpPr/>
        <p:nvPr/>
      </p:nvGrpSpPr>
      <p:grpSpPr>
        <a:xfrm>
          <a:off x="0" y="0"/>
          <a:ext cx="0" cy="0"/>
          <a:chOff x="0" y="0"/>
          <a:chExt cx="0" cy="0"/>
        </a:xfrm>
      </p:grpSpPr>
      <p:sp>
        <p:nvSpPr>
          <p:cNvPr id="170" name="Google Shape;17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71" name="Google Shape;171;p24"/>
          <p:cNvPicPr preferRelativeResize="0"/>
          <p:nvPr/>
        </p:nvPicPr>
        <p:blipFill rotWithShape="1">
          <a:blip r:embed="rId2">
            <a:alphaModFix/>
          </a:blip>
          <a:srcRect/>
          <a:stretch/>
        </p:blipFill>
        <p:spPr>
          <a:xfrm>
            <a:off x="152400" y="4663225"/>
            <a:ext cx="1753131" cy="327875"/>
          </a:xfrm>
          <a:prstGeom prst="rect">
            <a:avLst/>
          </a:prstGeom>
          <a:noFill/>
          <a:ln>
            <a:noFill/>
          </a:ln>
        </p:spPr>
      </p:pic>
      <p:pic>
        <p:nvPicPr>
          <p:cNvPr id="172" name="Google Shape;172;p24"/>
          <p:cNvPicPr preferRelativeResize="0"/>
          <p:nvPr/>
        </p:nvPicPr>
        <p:blipFill rotWithShape="1">
          <a:blip r:embed="rId3">
            <a:alphaModFix/>
          </a:blip>
          <a:srcRect/>
          <a:stretch/>
        </p:blipFill>
        <p:spPr>
          <a:xfrm>
            <a:off x="8610700" y="99400"/>
            <a:ext cx="410450" cy="443075"/>
          </a:xfrm>
          <a:prstGeom prst="rect">
            <a:avLst/>
          </a:prstGeom>
          <a:noFill/>
          <a:ln>
            <a:noFill/>
          </a:ln>
        </p:spPr>
      </p:pic>
      <p:cxnSp>
        <p:nvCxnSpPr>
          <p:cNvPr id="173" name="Google Shape;173;p24"/>
          <p:cNvCxnSpPr/>
          <p:nvPr/>
        </p:nvCxnSpPr>
        <p:spPr>
          <a:xfrm rot="10800000">
            <a:off x="8885725" y="668550"/>
            <a:ext cx="0" cy="3806400"/>
          </a:xfrm>
          <a:prstGeom prst="straightConnector1">
            <a:avLst/>
          </a:prstGeom>
          <a:noFill/>
          <a:ln w="9525" cap="flat" cmpd="sng">
            <a:solidFill>
              <a:srgbClr val="156CA5"/>
            </a:solidFill>
            <a:prstDash val="solid"/>
            <a:round/>
            <a:headEnd type="none" w="sm" len="sm"/>
            <a:tailEnd type="none" w="sm" len="sm"/>
          </a:ln>
        </p:spPr>
      </p:cxnSp>
      <p:cxnSp>
        <p:nvCxnSpPr>
          <p:cNvPr id="174" name="Google Shape;174;p24"/>
          <p:cNvCxnSpPr/>
          <p:nvPr/>
        </p:nvCxnSpPr>
        <p:spPr>
          <a:xfrm rot="10800000">
            <a:off x="2088758" y="4860017"/>
            <a:ext cx="6383700" cy="0"/>
          </a:xfrm>
          <a:prstGeom prst="straightConnector1">
            <a:avLst/>
          </a:prstGeom>
          <a:noFill/>
          <a:ln w="9525" cap="flat" cmpd="sng">
            <a:solidFill>
              <a:srgbClr val="156CA5"/>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spcBef>
                <a:spcPts val="0"/>
              </a:spcBef>
              <a:spcAft>
                <a:spcPts val="0"/>
              </a:spcAft>
              <a:buClr>
                <a:srgbClr val="156CA5"/>
              </a:buClr>
              <a:buSzPts val="2800"/>
              <a:buNone/>
              <a:defRPr>
                <a:solidFill>
                  <a:srgbClr val="156CA5"/>
                </a:solidFill>
              </a:defRPr>
            </a:lvl2pPr>
            <a:lvl3pPr lvl="2">
              <a:spcBef>
                <a:spcPts val="0"/>
              </a:spcBef>
              <a:spcAft>
                <a:spcPts val="0"/>
              </a:spcAft>
              <a:buClr>
                <a:srgbClr val="156CA5"/>
              </a:buClr>
              <a:buSzPts val="2800"/>
              <a:buNone/>
              <a:defRPr>
                <a:solidFill>
                  <a:srgbClr val="156CA5"/>
                </a:solidFill>
              </a:defRPr>
            </a:lvl3pPr>
            <a:lvl4pPr lvl="3">
              <a:spcBef>
                <a:spcPts val="0"/>
              </a:spcBef>
              <a:spcAft>
                <a:spcPts val="0"/>
              </a:spcAft>
              <a:buClr>
                <a:srgbClr val="156CA5"/>
              </a:buClr>
              <a:buSzPts val="2800"/>
              <a:buNone/>
              <a:defRPr>
                <a:solidFill>
                  <a:srgbClr val="156CA5"/>
                </a:solidFill>
              </a:defRPr>
            </a:lvl4pPr>
            <a:lvl5pPr lvl="4">
              <a:spcBef>
                <a:spcPts val="0"/>
              </a:spcBef>
              <a:spcAft>
                <a:spcPts val="0"/>
              </a:spcAft>
              <a:buClr>
                <a:srgbClr val="156CA5"/>
              </a:buClr>
              <a:buSzPts val="2800"/>
              <a:buNone/>
              <a:defRPr>
                <a:solidFill>
                  <a:srgbClr val="156CA5"/>
                </a:solidFill>
              </a:defRPr>
            </a:lvl5pPr>
            <a:lvl6pPr lvl="5">
              <a:spcBef>
                <a:spcPts val="0"/>
              </a:spcBef>
              <a:spcAft>
                <a:spcPts val="0"/>
              </a:spcAft>
              <a:buClr>
                <a:srgbClr val="156CA5"/>
              </a:buClr>
              <a:buSzPts val="2800"/>
              <a:buNone/>
              <a:defRPr>
                <a:solidFill>
                  <a:srgbClr val="156CA5"/>
                </a:solidFill>
              </a:defRPr>
            </a:lvl6pPr>
            <a:lvl7pPr lvl="6">
              <a:spcBef>
                <a:spcPts val="0"/>
              </a:spcBef>
              <a:spcAft>
                <a:spcPts val="0"/>
              </a:spcAft>
              <a:buClr>
                <a:srgbClr val="156CA5"/>
              </a:buClr>
              <a:buSzPts val="2800"/>
              <a:buNone/>
              <a:defRPr>
                <a:solidFill>
                  <a:srgbClr val="156CA5"/>
                </a:solidFill>
              </a:defRPr>
            </a:lvl7pPr>
            <a:lvl8pPr lvl="7">
              <a:spcBef>
                <a:spcPts val="0"/>
              </a:spcBef>
              <a:spcAft>
                <a:spcPts val="0"/>
              </a:spcAft>
              <a:buClr>
                <a:srgbClr val="156CA5"/>
              </a:buClr>
              <a:buSzPts val="2800"/>
              <a:buNone/>
              <a:defRPr>
                <a:solidFill>
                  <a:srgbClr val="156CA5"/>
                </a:solidFill>
              </a:defRPr>
            </a:lvl8pPr>
            <a:lvl9pPr lvl="8">
              <a:spcBef>
                <a:spcPts val="0"/>
              </a:spcBef>
              <a:spcAft>
                <a:spcPts val="0"/>
              </a:spcAft>
              <a:buClr>
                <a:srgbClr val="156CA5"/>
              </a:buClr>
              <a:buSzPts val="2800"/>
              <a:buNone/>
              <a:defRPr>
                <a:solidFill>
                  <a:srgbClr val="156CA5"/>
                </a:solidFill>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Open Sans"/>
              <a:buChar char="●"/>
              <a:defRPr>
                <a:latin typeface="Open Sans"/>
                <a:ea typeface="Open Sans"/>
                <a:cs typeface="Open Sans"/>
                <a:sym typeface="Open Sans"/>
              </a:defRPr>
            </a:lvl1pPr>
            <a:lvl2pPr marL="914400" lvl="1" indent="-317500">
              <a:spcBef>
                <a:spcPts val="0"/>
              </a:spcBef>
              <a:spcAft>
                <a:spcPts val="0"/>
              </a:spcAft>
              <a:buSzPts val="1400"/>
              <a:buFont typeface="Open Sans"/>
              <a:buChar char="○"/>
              <a:defRPr>
                <a:latin typeface="Open Sans"/>
                <a:ea typeface="Open Sans"/>
                <a:cs typeface="Open Sans"/>
                <a:sym typeface="Open Sans"/>
              </a:defRPr>
            </a:lvl2pPr>
            <a:lvl3pPr marL="1371600" lvl="2" indent="-317500">
              <a:spcBef>
                <a:spcPts val="0"/>
              </a:spcBef>
              <a:spcAft>
                <a:spcPts val="0"/>
              </a:spcAft>
              <a:buSzPts val="1400"/>
              <a:buFont typeface="Open Sans"/>
              <a:buChar char="■"/>
              <a:defRPr>
                <a:latin typeface="Open Sans"/>
                <a:ea typeface="Open Sans"/>
                <a:cs typeface="Open Sans"/>
                <a:sym typeface="Open Sans"/>
              </a:defRPr>
            </a:lvl3pPr>
            <a:lvl4pPr marL="1828800" lvl="3" indent="-317500">
              <a:spcBef>
                <a:spcPts val="0"/>
              </a:spcBef>
              <a:spcAft>
                <a:spcPts val="0"/>
              </a:spcAft>
              <a:buSzPts val="1400"/>
              <a:buFont typeface="Open Sans"/>
              <a:buChar char="●"/>
              <a:defRPr>
                <a:latin typeface="Open Sans"/>
                <a:ea typeface="Open Sans"/>
                <a:cs typeface="Open Sans"/>
                <a:sym typeface="Open Sans"/>
              </a:defRPr>
            </a:lvl4pPr>
            <a:lvl5pPr marL="2286000" lvl="4" indent="-317500">
              <a:spcBef>
                <a:spcPts val="0"/>
              </a:spcBef>
              <a:spcAft>
                <a:spcPts val="0"/>
              </a:spcAft>
              <a:buSzPts val="1400"/>
              <a:buFont typeface="Open Sans"/>
              <a:buChar char="○"/>
              <a:defRPr>
                <a:latin typeface="Open Sans"/>
                <a:ea typeface="Open Sans"/>
                <a:cs typeface="Open Sans"/>
                <a:sym typeface="Open Sans"/>
              </a:defRPr>
            </a:lvl5pPr>
            <a:lvl6pPr marL="2743200" lvl="5" indent="-317500">
              <a:spcBef>
                <a:spcPts val="0"/>
              </a:spcBef>
              <a:spcAft>
                <a:spcPts val="0"/>
              </a:spcAft>
              <a:buSzPts val="1400"/>
              <a:buFont typeface="Open Sans"/>
              <a:buChar char="■"/>
              <a:defRPr>
                <a:latin typeface="Open Sans"/>
                <a:ea typeface="Open Sans"/>
                <a:cs typeface="Open Sans"/>
                <a:sym typeface="Open Sans"/>
              </a:defRPr>
            </a:lvl6pPr>
            <a:lvl7pPr marL="3200400" lvl="6" indent="-317500">
              <a:spcBef>
                <a:spcPts val="0"/>
              </a:spcBef>
              <a:spcAft>
                <a:spcPts val="0"/>
              </a:spcAft>
              <a:buSzPts val="1400"/>
              <a:buFont typeface="Open Sans"/>
              <a:buChar char="●"/>
              <a:defRPr>
                <a:latin typeface="Open Sans"/>
                <a:ea typeface="Open Sans"/>
                <a:cs typeface="Open Sans"/>
                <a:sym typeface="Open Sans"/>
              </a:defRPr>
            </a:lvl7pPr>
            <a:lvl8pPr marL="3657600" lvl="7" indent="-317500">
              <a:spcBef>
                <a:spcPts val="0"/>
              </a:spcBef>
              <a:spcAft>
                <a:spcPts val="0"/>
              </a:spcAft>
              <a:buSzPts val="1400"/>
              <a:buFont typeface="Open Sans"/>
              <a:buChar char="○"/>
              <a:defRPr>
                <a:latin typeface="Open Sans"/>
                <a:ea typeface="Open Sans"/>
                <a:cs typeface="Open Sans"/>
                <a:sym typeface="Open Sans"/>
              </a:defRPr>
            </a:lvl8pPr>
            <a:lvl9pPr marL="4114800" lvl="8" indent="-31750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25" name="Google Shape;25;p4"/>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26" name="Google Shape;26;p4"/>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27" name="Google Shape;27;p4"/>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28" name="Google Shape;28;p4"/>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spcBef>
                <a:spcPts val="0"/>
              </a:spcBef>
              <a:spcAft>
                <a:spcPts val="0"/>
              </a:spcAft>
              <a:buClr>
                <a:srgbClr val="156CA5"/>
              </a:buClr>
              <a:buSzPts val="2800"/>
              <a:buNone/>
              <a:defRPr>
                <a:solidFill>
                  <a:srgbClr val="156CA5"/>
                </a:solidFill>
              </a:defRPr>
            </a:lvl2pPr>
            <a:lvl3pPr lvl="2">
              <a:spcBef>
                <a:spcPts val="0"/>
              </a:spcBef>
              <a:spcAft>
                <a:spcPts val="0"/>
              </a:spcAft>
              <a:buClr>
                <a:srgbClr val="156CA5"/>
              </a:buClr>
              <a:buSzPts val="2800"/>
              <a:buNone/>
              <a:defRPr>
                <a:solidFill>
                  <a:srgbClr val="156CA5"/>
                </a:solidFill>
              </a:defRPr>
            </a:lvl3pPr>
            <a:lvl4pPr lvl="3">
              <a:spcBef>
                <a:spcPts val="0"/>
              </a:spcBef>
              <a:spcAft>
                <a:spcPts val="0"/>
              </a:spcAft>
              <a:buClr>
                <a:srgbClr val="156CA5"/>
              </a:buClr>
              <a:buSzPts val="2800"/>
              <a:buNone/>
              <a:defRPr>
                <a:solidFill>
                  <a:srgbClr val="156CA5"/>
                </a:solidFill>
              </a:defRPr>
            </a:lvl4pPr>
            <a:lvl5pPr lvl="4">
              <a:spcBef>
                <a:spcPts val="0"/>
              </a:spcBef>
              <a:spcAft>
                <a:spcPts val="0"/>
              </a:spcAft>
              <a:buClr>
                <a:srgbClr val="156CA5"/>
              </a:buClr>
              <a:buSzPts val="2800"/>
              <a:buNone/>
              <a:defRPr>
                <a:solidFill>
                  <a:srgbClr val="156CA5"/>
                </a:solidFill>
              </a:defRPr>
            </a:lvl5pPr>
            <a:lvl6pPr lvl="5">
              <a:spcBef>
                <a:spcPts val="0"/>
              </a:spcBef>
              <a:spcAft>
                <a:spcPts val="0"/>
              </a:spcAft>
              <a:buClr>
                <a:srgbClr val="156CA5"/>
              </a:buClr>
              <a:buSzPts val="2800"/>
              <a:buNone/>
              <a:defRPr>
                <a:solidFill>
                  <a:srgbClr val="156CA5"/>
                </a:solidFill>
              </a:defRPr>
            </a:lvl6pPr>
            <a:lvl7pPr lvl="6">
              <a:spcBef>
                <a:spcPts val="0"/>
              </a:spcBef>
              <a:spcAft>
                <a:spcPts val="0"/>
              </a:spcAft>
              <a:buClr>
                <a:srgbClr val="156CA5"/>
              </a:buClr>
              <a:buSzPts val="2800"/>
              <a:buNone/>
              <a:defRPr>
                <a:solidFill>
                  <a:srgbClr val="156CA5"/>
                </a:solidFill>
              </a:defRPr>
            </a:lvl7pPr>
            <a:lvl8pPr lvl="7">
              <a:spcBef>
                <a:spcPts val="0"/>
              </a:spcBef>
              <a:spcAft>
                <a:spcPts val="0"/>
              </a:spcAft>
              <a:buClr>
                <a:srgbClr val="156CA5"/>
              </a:buClr>
              <a:buSzPts val="2800"/>
              <a:buNone/>
              <a:defRPr>
                <a:solidFill>
                  <a:srgbClr val="156CA5"/>
                </a:solidFill>
              </a:defRPr>
            </a:lvl8pPr>
            <a:lvl9pPr lvl="8">
              <a:spcBef>
                <a:spcPts val="0"/>
              </a:spcBef>
              <a:spcAft>
                <a:spcPts val="0"/>
              </a:spcAft>
              <a:buClr>
                <a:srgbClr val="156CA5"/>
              </a:buClr>
              <a:buSzPts val="2800"/>
              <a:buNone/>
              <a:defRPr>
                <a:solidFill>
                  <a:srgbClr val="156CA5"/>
                </a:solidFill>
              </a:defRPr>
            </a:lvl9pPr>
          </a:lstStyle>
          <a:p>
            <a:endParaRPr/>
          </a:p>
        </p:txBody>
      </p:sp>
      <p:sp>
        <p:nvSpPr>
          <p:cNvPr id="31" name="Google Shape;3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Open Sans"/>
              <a:buChar char="●"/>
              <a:defRPr sz="1400">
                <a:latin typeface="Open Sans"/>
                <a:ea typeface="Open Sans"/>
                <a:cs typeface="Open Sans"/>
                <a:sym typeface="Open Sans"/>
              </a:defRPr>
            </a:lvl1pPr>
            <a:lvl2pPr marL="914400" lvl="1" indent="-304800">
              <a:spcBef>
                <a:spcPts val="0"/>
              </a:spcBef>
              <a:spcAft>
                <a:spcPts val="0"/>
              </a:spcAft>
              <a:buSzPts val="1200"/>
              <a:buFont typeface="Open Sans"/>
              <a:buChar char="○"/>
              <a:defRPr sz="1200">
                <a:latin typeface="Open Sans"/>
                <a:ea typeface="Open Sans"/>
                <a:cs typeface="Open Sans"/>
                <a:sym typeface="Open Sans"/>
              </a:defRPr>
            </a:lvl2pPr>
            <a:lvl3pPr marL="1371600" lvl="2" indent="-304800">
              <a:spcBef>
                <a:spcPts val="0"/>
              </a:spcBef>
              <a:spcAft>
                <a:spcPts val="0"/>
              </a:spcAft>
              <a:buSzPts val="1200"/>
              <a:buFont typeface="Open Sans"/>
              <a:buChar char="■"/>
              <a:defRPr sz="1200">
                <a:latin typeface="Open Sans"/>
                <a:ea typeface="Open Sans"/>
                <a:cs typeface="Open Sans"/>
                <a:sym typeface="Open Sans"/>
              </a:defRPr>
            </a:lvl3pPr>
            <a:lvl4pPr marL="1828800" lvl="3" indent="-304800">
              <a:spcBef>
                <a:spcPts val="0"/>
              </a:spcBef>
              <a:spcAft>
                <a:spcPts val="0"/>
              </a:spcAft>
              <a:buSzPts val="1200"/>
              <a:buFont typeface="Open Sans"/>
              <a:buChar char="●"/>
              <a:defRPr sz="1200">
                <a:latin typeface="Open Sans"/>
                <a:ea typeface="Open Sans"/>
                <a:cs typeface="Open Sans"/>
                <a:sym typeface="Open Sans"/>
              </a:defRPr>
            </a:lvl4pPr>
            <a:lvl5pPr marL="2286000" lvl="4" indent="-304800">
              <a:spcBef>
                <a:spcPts val="0"/>
              </a:spcBef>
              <a:spcAft>
                <a:spcPts val="0"/>
              </a:spcAft>
              <a:buSzPts val="1200"/>
              <a:buFont typeface="Open Sans"/>
              <a:buChar char="○"/>
              <a:defRPr sz="1200">
                <a:latin typeface="Open Sans"/>
                <a:ea typeface="Open Sans"/>
                <a:cs typeface="Open Sans"/>
                <a:sym typeface="Open Sans"/>
              </a:defRPr>
            </a:lvl5pPr>
            <a:lvl6pPr marL="2743200" lvl="5" indent="-304800">
              <a:spcBef>
                <a:spcPts val="0"/>
              </a:spcBef>
              <a:spcAft>
                <a:spcPts val="0"/>
              </a:spcAft>
              <a:buSzPts val="1200"/>
              <a:buFont typeface="Open Sans"/>
              <a:buChar char="■"/>
              <a:defRPr sz="1200">
                <a:latin typeface="Open Sans"/>
                <a:ea typeface="Open Sans"/>
                <a:cs typeface="Open Sans"/>
                <a:sym typeface="Open Sans"/>
              </a:defRPr>
            </a:lvl6pPr>
            <a:lvl7pPr marL="3200400" lvl="6" indent="-304800">
              <a:spcBef>
                <a:spcPts val="0"/>
              </a:spcBef>
              <a:spcAft>
                <a:spcPts val="0"/>
              </a:spcAft>
              <a:buSzPts val="1200"/>
              <a:buFont typeface="Open Sans"/>
              <a:buChar char="●"/>
              <a:defRPr sz="1200">
                <a:latin typeface="Open Sans"/>
                <a:ea typeface="Open Sans"/>
                <a:cs typeface="Open Sans"/>
                <a:sym typeface="Open Sans"/>
              </a:defRPr>
            </a:lvl7pPr>
            <a:lvl8pPr marL="3657600" lvl="7" indent="-304800">
              <a:spcBef>
                <a:spcPts val="0"/>
              </a:spcBef>
              <a:spcAft>
                <a:spcPts val="0"/>
              </a:spcAft>
              <a:buSzPts val="1200"/>
              <a:buFont typeface="Open Sans"/>
              <a:buChar char="○"/>
              <a:defRPr sz="1200">
                <a:latin typeface="Open Sans"/>
                <a:ea typeface="Open Sans"/>
                <a:cs typeface="Open Sans"/>
                <a:sym typeface="Open Sans"/>
              </a:defRPr>
            </a:lvl8pPr>
            <a:lvl9pPr marL="4114800" lvl="8" indent="-304800">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32" name="Google Shape;3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Open Sans"/>
              <a:buChar char="●"/>
              <a:defRPr sz="1400">
                <a:latin typeface="Open Sans"/>
                <a:ea typeface="Open Sans"/>
                <a:cs typeface="Open Sans"/>
                <a:sym typeface="Open Sans"/>
              </a:defRPr>
            </a:lvl1pPr>
            <a:lvl2pPr marL="914400" lvl="1" indent="-304800">
              <a:spcBef>
                <a:spcPts val="0"/>
              </a:spcBef>
              <a:spcAft>
                <a:spcPts val="0"/>
              </a:spcAft>
              <a:buSzPts val="1200"/>
              <a:buFont typeface="Open Sans"/>
              <a:buChar char="○"/>
              <a:defRPr sz="1200">
                <a:latin typeface="Open Sans"/>
                <a:ea typeface="Open Sans"/>
                <a:cs typeface="Open Sans"/>
                <a:sym typeface="Open Sans"/>
              </a:defRPr>
            </a:lvl2pPr>
            <a:lvl3pPr marL="1371600" lvl="2" indent="-304800">
              <a:spcBef>
                <a:spcPts val="0"/>
              </a:spcBef>
              <a:spcAft>
                <a:spcPts val="0"/>
              </a:spcAft>
              <a:buSzPts val="1200"/>
              <a:buFont typeface="Open Sans"/>
              <a:buChar char="■"/>
              <a:defRPr sz="1200">
                <a:latin typeface="Open Sans"/>
                <a:ea typeface="Open Sans"/>
                <a:cs typeface="Open Sans"/>
                <a:sym typeface="Open Sans"/>
              </a:defRPr>
            </a:lvl3pPr>
            <a:lvl4pPr marL="1828800" lvl="3" indent="-304800">
              <a:spcBef>
                <a:spcPts val="0"/>
              </a:spcBef>
              <a:spcAft>
                <a:spcPts val="0"/>
              </a:spcAft>
              <a:buSzPts val="1200"/>
              <a:buFont typeface="Open Sans"/>
              <a:buChar char="●"/>
              <a:defRPr sz="1200">
                <a:latin typeface="Open Sans"/>
                <a:ea typeface="Open Sans"/>
                <a:cs typeface="Open Sans"/>
                <a:sym typeface="Open Sans"/>
              </a:defRPr>
            </a:lvl4pPr>
            <a:lvl5pPr marL="2286000" lvl="4" indent="-304800">
              <a:spcBef>
                <a:spcPts val="0"/>
              </a:spcBef>
              <a:spcAft>
                <a:spcPts val="0"/>
              </a:spcAft>
              <a:buSzPts val="1200"/>
              <a:buFont typeface="Open Sans"/>
              <a:buChar char="○"/>
              <a:defRPr sz="1200">
                <a:latin typeface="Open Sans"/>
                <a:ea typeface="Open Sans"/>
                <a:cs typeface="Open Sans"/>
                <a:sym typeface="Open Sans"/>
              </a:defRPr>
            </a:lvl5pPr>
            <a:lvl6pPr marL="2743200" lvl="5" indent="-304800">
              <a:spcBef>
                <a:spcPts val="0"/>
              </a:spcBef>
              <a:spcAft>
                <a:spcPts val="0"/>
              </a:spcAft>
              <a:buSzPts val="1200"/>
              <a:buFont typeface="Open Sans"/>
              <a:buChar char="■"/>
              <a:defRPr sz="1200">
                <a:latin typeface="Open Sans"/>
                <a:ea typeface="Open Sans"/>
                <a:cs typeface="Open Sans"/>
                <a:sym typeface="Open Sans"/>
              </a:defRPr>
            </a:lvl6pPr>
            <a:lvl7pPr marL="3200400" lvl="6" indent="-304800">
              <a:spcBef>
                <a:spcPts val="0"/>
              </a:spcBef>
              <a:spcAft>
                <a:spcPts val="0"/>
              </a:spcAft>
              <a:buSzPts val="1200"/>
              <a:buFont typeface="Open Sans"/>
              <a:buChar char="●"/>
              <a:defRPr sz="1200">
                <a:latin typeface="Open Sans"/>
                <a:ea typeface="Open Sans"/>
                <a:cs typeface="Open Sans"/>
                <a:sym typeface="Open Sans"/>
              </a:defRPr>
            </a:lvl7pPr>
            <a:lvl8pPr marL="3657600" lvl="7" indent="-304800">
              <a:spcBef>
                <a:spcPts val="0"/>
              </a:spcBef>
              <a:spcAft>
                <a:spcPts val="0"/>
              </a:spcAft>
              <a:buSzPts val="1200"/>
              <a:buFont typeface="Open Sans"/>
              <a:buChar char="○"/>
              <a:defRPr sz="1200">
                <a:latin typeface="Open Sans"/>
                <a:ea typeface="Open Sans"/>
                <a:cs typeface="Open Sans"/>
                <a:sym typeface="Open Sans"/>
              </a:defRPr>
            </a:lvl8pPr>
            <a:lvl9pPr marL="4114800" lvl="8" indent="-304800">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34" name="Google Shape;34;p5"/>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35" name="Google Shape;35;p5"/>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36" name="Google Shape;36;p5"/>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37" name="Google Shape;37;p5"/>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56CA5"/>
              </a:buClr>
              <a:buSzPts val="2800"/>
              <a:buFont typeface="Open Sans"/>
              <a:buNone/>
              <a:defRPr>
                <a:solidFill>
                  <a:srgbClr val="156CA5"/>
                </a:solidFill>
                <a:latin typeface="Open Sans"/>
                <a:ea typeface="Open Sans"/>
                <a:cs typeface="Open Sans"/>
                <a:sym typeface="Open Sans"/>
              </a:defRPr>
            </a:lvl1pPr>
            <a:lvl2pPr lvl="1">
              <a:spcBef>
                <a:spcPts val="0"/>
              </a:spcBef>
              <a:spcAft>
                <a:spcPts val="0"/>
              </a:spcAft>
              <a:buClr>
                <a:srgbClr val="156CA5"/>
              </a:buClr>
              <a:buSzPts val="2800"/>
              <a:buNone/>
              <a:defRPr>
                <a:solidFill>
                  <a:srgbClr val="156CA5"/>
                </a:solidFill>
              </a:defRPr>
            </a:lvl2pPr>
            <a:lvl3pPr lvl="2">
              <a:spcBef>
                <a:spcPts val="0"/>
              </a:spcBef>
              <a:spcAft>
                <a:spcPts val="0"/>
              </a:spcAft>
              <a:buClr>
                <a:srgbClr val="156CA5"/>
              </a:buClr>
              <a:buSzPts val="2800"/>
              <a:buNone/>
              <a:defRPr>
                <a:solidFill>
                  <a:srgbClr val="156CA5"/>
                </a:solidFill>
              </a:defRPr>
            </a:lvl3pPr>
            <a:lvl4pPr lvl="3">
              <a:spcBef>
                <a:spcPts val="0"/>
              </a:spcBef>
              <a:spcAft>
                <a:spcPts val="0"/>
              </a:spcAft>
              <a:buClr>
                <a:srgbClr val="156CA5"/>
              </a:buClr>
              <a:buSzPts val="2800"/>
              <a:buNone/>
              <a:defRPr>
                <a:solidFill>
                  <a:srgbClr val="156CA5"/>
                </a:solidFill>
              </a:defRPr>
            </a:lvl4pPr>
            <a:lvl5pPr lvl="4">
              <a:spcBef>
                <a:spcPts val="0"/>
              </a:spcBef>
              <a:spcAft>
                <a:spcPts val="0"/>
              </a:spcAft>
              <a:buClr>
                <a:srgbClr val="156CA5"/>
              </a:buClr>
              <a:buSzPts val="2800"/>
              <a:buNone/>
              <a:defRPr>
                <a:solidFill>
                  <a:srgbClr val="156CA5"/>
                </a:solidFill>
              </a:defRPr>
            </a:lvl5pPr>
            <a:lvl6pPr lvl="5">
              <a:spcBef>
                <a:spcPts val="0"/>
              </a:spcBef>
              <a:spcAft>
                <a:spcPts val="0"/>
              </a:spcAft>
              <a:buClr>
                <a:srgbClr val="156CA5"/>
              </a:buClr>
              <a:buSzPts val="2800"/>
              <a:buNone/>
              <a:defRPr>
                <a:solidFill>
                  <a:srgbClr val="156CA5"/>
                </a:solidFill>
              </a:defRPr>
            </a:lvl6pPr>
            <a:lvl7pPr lvl="6">
              <a:spcBef>
                <a:spcPts val="0"/>
              </a:spcBef>
              <a:spcAft>
                <a:spcPts val="0"/>
              </a:spcAft>
              <a:buClr>
                <a:srgbClr val="156CA5"/>
              </a:buClr>
              <a:buSzPts val="2800"/>
              <a:buNone/>
              <a:defRPr>
                <a:solidFill>
                  <a:srgbClr val="156CA5"/>
                </a:solidFill>
              </a:defRPr>
            </a:lvl7pPr>
            <a:lvl8pPr lvl="7">
              <a:spcBef>
                <a:spcPts val="0"/>
              </a:spcBef>
              <a:spcAft>
                <a:spcPts val="0"/>
              </a:spcAft>
              <a:buClr>
                <a:srgbClr val="156CA5"/>
              </a:buClr>
              <a:buSzPts val="2800"/>
              <a:buNone/>
              <a:defRPr>
                <a:solidFill>
                  <a:srgbClr val="156CA5"/>
                </a:solidFill>
              </a:defRPr>
            </a:lvl8pPr>
            <a:lvl9pPr lvl="8">
              <a:spcBef>
                <a:spcPts val="0"/>
              </a:spcBef>
              <a:spcAft>
                <a:spcPts val="0"/>
              </a:spcAft>
              <a:buClr>
                <a:srgbClr val="156CA5"/>
              </a:buClr>
              <a:buSzPts val="2800"/>
              <a:buNone/>
              <a:defRPr>
                <a:solidFill>
                  <a:srgbClr val="156CA5"/>
                </a:solidFill>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41" name="Google Shape;41;p6"/>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42" name="Google Shape;42;p6"/>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43" name="Google Shape;43;p6"/>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44" name="Google Shape;44;p6"/>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Clr>
                <a:srgbClr val="156CA5"/>
              </a:buClr>
              <a:buSzPts val="2400"/>
              <a:buFont typeface="Open Sans"/>
              <a:buNone/>
              <a:defRPr sz="2400">
                <a:solidFill>
                  <a:srgbClr val="156CA5"/>
                </a:solidFill>
                <a:latin typeface="Open Sans"/>
                <a:ea typeface="Open Sans"/>
                <a:cs typeface="Open Sans"/>
                <a:sym typeface="Open Sans"/>
              </a:defRPr>
            </a:lvl1pPr>
            <a:lvl2pPr lvl="1">
              <a:spcBef>
                <a:spcPts val="0"/>
              </a:spcBef>
              <a:spcAft>
                <a:spcPts val="0"/>
              </a:spcAft>
              <a:buClr>
                <a:srgbClr val="156CA5"/>
              </a:buClr>
              <a:buSzPts val="2400"/>
              <a:buNone/>
              <a:defRPr sz="2400">
                <a:solidFill>
                  <a:srgbClr val="156CA5"/>
                </a:solidFill>
              </a:defRPr>
            </a:lvl2pPr>
            <a:lvl3pPr lvl="2">
              <a:spcBef>
                <a:spcPts val="0"/>
              </a:spcBef>
              <a:spcAft>
                <a:spcPts val="0"/>
              </a:spcAft>
              <a:buClr>
                <a:srgbClr val="156CA5"/>
              </a:buClr>
              <a:buSzPts val="2400"/>
              <a:buNone/>
              <a:defRPr sz="2400">
                <a:solidFill>
                  <a:srgbClr val="156CA5"/>
                </a:solidFill>
              </a:defRPr>
            </a:lvl3pPr>
            <a:lvl4pPr lvl="3">
              <a:spcBef>
                <a:spcPts val="0"/>
              </a:spcBef>
              <a:spcAft>
                <a:spcPts val="0"/>
              </a:spcAft>
              <a:buClr>
                <a:srgbClr val="156CA5"/>
              </a:buClr>
              <a:buSzPts val="2400"/>
              <a:buNone/>
              <a:defRPr sz="2400">
                <a:solidFill>
                  <a:srgbClr val="156CA5"/>
                </a:solidFill>
              </a:defRPr>
            </a:lvl4pPr>
            <a:lvl5pPr lvl="4">
              <a:spcBef>
                <a:spcPts val="0"/>
              </a:spcBef>
              <a:spcAft>
                <a:spcPts val="0"/>
              </a:spcAft>
              <a:buClr>
                <a:srgbClr val="156CA5"/>
              </a:buClr>
              <a:buSzPts val="2400"/>
              <a:buNone/>
              <a:defRPr sz="2400">
                <a:solidFill>
                  <a:srgbClr val="156CA5"/>
                </a:solidFill>
              </a:defRPr>
            </a:lvl5pPr>
            <a:lvl6pPr lvl="5">
              <a:spcBef>
                <a:spcPts val="0"/>
              </a:spcBef>
              <a:spcAft>
                <a:spcPts val="0"/>
              </a:spcAft>
              <a:buClr>
                <a:srgbClr val="156CA5"/>
              </a:buClr>
              <a:buSzPts val="2400"/>
              <a:buNone/>
              <a:defRPr sz="2400">
                <a:solidFill>
                  <a:srgbClr val="156CA5"/>
                </a:solidFill>
              </a:defRPr>
            </a:lvl6pPr>
            <a:lvl7pPr lvl="6">
              <a:spcBef>
                <a:spcPts val="0"/>
              </a:spcBef>
              <a:spcAft>
                <a:spcPts val="0"/>
              </a:spcAft>
              <a:buClr>
                <a:srgbClr val="156CA5"/>
              </a:buClr>
              <a:buSzPts val="2400"/>
              <a:buNone/>
              <a:defRPr sz="2400">
                <a:solidFill>
                  <a:srgbClr val="156CA5"/>
                </a:solidFill>
              </a:defRPr>
            </a:lvl7pPr>
            <a:lvl8pPr lvl="7">
              <a:spcBef>
                <a:spcPts val="0"/>
              </a:spcBef>
              <a:spcAft>
                <a:spcPts val="0"/>
              </a:spcAft>
              <a:buClr>
                <a:srgbClr val="156CA5"/>
              </a:buClr>
              <a:buSzPts val="2400"/>
              <a:buNone/>
              <a:defRPr sz="2400">
                <a:solidFill>
                  <a:srgbClr val="156CA5"/>
                </a:solidFill>
              </a:defRPr>
            </a:lvl8pPr>
            <a:lvl9pPr lvl="8">
              <a:spcBef>
                <a:spcPts val="0"/>
              </a:spcBef>
              <a:spcAft>
                <a:spcPts val="0"/>
              </a:spcAft>
              <a:buClr>
                <a:srgbClr val="156CA5"/>
              </a:buClr>
              <a:buSzPts val="2400"/>
              <a:buNone/>
              <a:defRPr sz="2400">
                <a:solidFill>
                  <a:srgbClr val="156CA5"/>
                </a:solidFill>
              </a:defRPr>
            </a:lvl9pPr>
          </a:lstStyle>
          <a:p>
            <a:endParaRPr/>
          </a:p>
        </p:txBody>
      </p:sp>
      <p:sp>
        <p:nvSpPr>
          <p:cNvPr id="47" name="Google Shape;4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Open Sans"/>
              <a:buChar char="●"/>
              <a:defRPr sz="1200">
                <a:latin typeface="Open Sans"/>
                <a:ea typeface="Open Sans"/>
                <a:cs typeface="Open Sans"/>
                <a:sym typeface="Open Sans"/>
              </a:defRPr>
            </a:lvl1pPr>
            <a:lvl2pPr marL="914400" lvl="1" indent="-304800">
              <a:spcBef>
                <a:spcPts val="0"/>
              </a:spcBef>
              <a:spcAft>
                <a:spcPts val="0"/>
              </a:spcAft>
              <a:buSzPts val="1200"/>
              <a:buFont typeface="Open Sans"/>
              <a:buChar char="○"/>
              <a:defRPr sz="1200">
                <a:latin typeface="Open Sans"/>
                <a:ea typeface="Open Sans"/>
                <a:cs typeface="Open Sans"/>
                <a:sym typeface="Open Sans"/>
              </a:defRPr>
            </a:lvl2pPr>
            <a:lvl3pPr marL="1371600" lvl="2" indent="-304800">
              <a:spcBef>
                <a:spcPts val="0"/>
              </a:spcBef>
              <a:spcAft>
                <a:spcPts val="0"/>
              </a:spcAft>
              <a:buSzPts val="1200"/>
              <a:buFont typeface="Open Sans"/>
              <a:buChar char="■"/>
              <a:defRPr sz="1200">
                <a:latin typeface="Open Sans"/>
                <a:ea typeface="Open Sans"/>
                <a:cs typeface="Open Sans"/>
                <a:sym typeface="Open Sans"/>
              </a:defRPr>
            </a:lvl3pPr>
            <a:lvl4pPr marL="1828800" lvl="3" indent="-304800">
              <a:spcBef>
                <a:spcPts val="0"/>
              </a:spcBef>
              <a:spcAft>
                <a:spcPts val="0"/>
              </a:spcAft>
              <a:buSzPts val="1200"/>
              <a:buFont typeface="Open Sans"/>
              <a:buChar char="●"/>
              <a:defRPr sz="1200">
                <a:latin typeface="Open Sans"/>
                <a:ea typeface="Open Sans"/>
                <a:cs typeface="Open Sans"/>
                <a:sym typeface="Open Sans"/>
              </a:defRPr>
            </a:lvl4pPr>
            <a:lvl5pPr marL="2286000" lvl="4" indent="-304800">
              <a:spcBef>
                <a:spcPts val="0"/>
              </a:spcBef>
              <a:spcAft>
                <a:spcPts val="0"/>
              </a:spcAft>
              <a:buSzPts val="1200"/>
              <a:buFont typeface="Open Sans"/>
              <a:buChar char="○"/>
              <a:defRPr sz="1200">
                <a:latin typeface="Open Sans"/>
                <a:ea typeface="Open Sans"/>
                <a:cs typeface="Open Sans"/>
                <a:sym typeface="Open Sans"/>
              </a:defRPr>
            </a:lvl5pPr>
            <a:lvl6pPr marL="2743200" lvl="5" indent="-304800">
              <a:spcBef>
                <a:spcPts val="0"/>
              </a:spcBef>
              <a:spcAft>
                <a:spcPts val="0"/>
              </a:spcAft>
              <a:buSzPts val="1200"/>
              <a:buFont typeface="Open Sans"/>
              <a:buChar char="■"/>
              <a:defRPr sz="1200">
                <a:latin typeface="Open Sans"/>
                <a:ea typeface="Open Sans"/>
                <a:cs typeface="Open Sans"/>
                <a:sym typeface="Open Sans"/>
              </a:defRPr>
            </a:lvl6pPr>
            <a:lvl7pPr marL="3200400" lvl="6" indent="-304800">
              <a:spcBef>
                <a:spcPts val="0"/>
              </a:spcBef>
              <a:spcAft>
                <a:spcPts val="0"/>
              </a:spcAft>
              <a:buSzPts val="1200"/>
              <a:buFont typeface="Open Sans"/>
              <a:buChar char="●"/>
              <a:defRPr sz="1200">
                <a:latin typeface="Open Sans"/>
                <a:ea typeface="Open Sans"/>
                <a:cs typeface="Open Sans"/>
                <a:sym typeface="Open Sans"/>
              </a:defRPr>
            </a:lvl7pPr>
            <a:lvl8pPr marL="3657600" lvl="7" indent="-304800">
              <a:spcBef>
                <a:spcPts val="0"/>
              </a:spcBef>
              <a:spcAft>
                <a:spcPts val="0"/>
              </a:spcAft>
              <a:buSzPts val="1200"/>
              <a:buFont typeface="Open Sans"/>
              <a:buChar char="○"/>
              <a:defRPr sz="1200">
                <a:latin typeface="Open Sans"/>
                <a:ea typeface="Open Sans"/>
                <a:cs typeface="Open Sans"/>
                <a:sym typeface="Open Sans"/>
              </a:defRPr>
            </a:lvl8pPr>
            <a:lvl9pPr marL="4114800" lvl="8" indent="-304800">
              <a:spcBef>
                <a:spcPts val="0"/>
              </a:spcBef>
              <a:spcAft>
                <a:spcPts val="0"/>
              </a:spcAft>
              <a:buSzPts val="1200"/>
              <a:buFont typeface="Open Sans"/>
              <a:buChar char="■"/>
              <a:defRPr sz="1200">
                <a:latin typeface="Open Sans"/>
                <a:ea typeface="Open Sans"/>
                <a:cs typeface="Open Sans"/>
                <a:sym typeface="Open Sans"/>
              </a:defRPr>
            </a:lvl9pPr>
          </a:lstStyle>
          <a:p>
            <a:endParaRPr/>
          </a:p>
        </p:txBody>
      </p:sp>
      <p:sp>
        <p:nvSpPr>
          <p:cNvPr id="48" name="Google Shape;4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49" name="Google Shape;49;p7"/>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50" name="Google Shape;50;p7"/>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51" name="Google Shape;51;p7"/>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52" name="Google Shape;52;p7"/>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Open Sans"/>
              <a:buNone/>
              <a:defRPr sz="4800">
                <a:solidFill>
                  <a:schemeClr val="lt1"/>
                </a:solidFill>
                <a:highlight>
                  <a:srgbClr val="156CA5"/>
                </a:highlight>
                <a:latin typeface="Open Sans"/>
                <a:ea typeface="Open Sans"/>
                <a:cs typeface="Open Sans"/>
                <a:sym typeface="Open Sans"/>
              </a:defRPr>
            </a:lvl1pPr>
            <a:lvl2pPr lvl="1">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2pPr>
            <a:lvl3pPr lvl="2">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3pPr>
            <a:lvl4pPr lvl="3">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4pPr>
            <a:lvl5pPr lvl="4">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5pPr>
            <a:lvl6pPr lvl="5">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6pPr>
            <a:lvl7pPr lvl="6">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7pPr>
            <a:lvl8pPr lvl="7">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8pPr>
            <a:lvl9pPr lvl="8">
              <a:spcBef>
                <a:spcPts val="0"/>
              </a:spcBef>
              <a:spcAft>
                <a:spcPts val="0"/>
              </a:spcAft>
              <a:buClr>
                <a:schemeClr val="lt1"/>
              </a:buClr>
              <a:buSzPts val="4800"/>
              <a:buFont typeface="Open Sans ExtraBold"/>
              <a:buNone/>
              <a:defRPr sz="4800">
                <a:solidFill>
                  <a:schemeClr val="lt1"/>
                </a:solidFill>
                <a:highlight>
                  <a:srgbClr val="156CA5"/>
                </a:highlight>
                <a:latin typeface="Open Sans ExtraBold"/>
                <a:ea typeface="Open Sans ExtraBold"/>
                <a:cs typeface="Open Sans ExtraBold"/>
                <a:sym typeface="Open Sans ExtraBold"/>
              </a:defRPr>
            </a:lvl9pPr>
          </a:lstStyle>
          <a:p>
            <a:endParaRPr/>
          </a:p>
        </p:txBody>
      </p:sp>
      <p:sp>
        <p:nvSpPr>
          <p:cNvPr id="55" name="Google Shape;5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56" name="Google Shape;56;p8"/>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57" name="Google Shape;57;p8"/>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58" name="Google Shape;58;p8"/>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59" name="Google Shape;59;p8"/>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156CA5"/>
              </a:buClr>
              <a:buSzPts val="4200"/>
              <a:buFont typeface="Open Sans"/>
              <a:buNone/>
              <a:defRPr sz="4200">
                <a:solidFill>
                  <a:srgbClr val="156CA5"/>
                </a:solidFill>
                <a:latin typeface="Open Sans"/>
                <a:ea typeface="Open Sans"/>
                <a:cs typeface="Open Sans"/>
                <a:sym typeface="Open Sans"/>
              </a:defRPr>
            </a:lvl1pPr>
            <a:lvl2pPr lvl="1" algn="ctr">
              <a:spcBef>
                <a:spcPts val="0"/>
              </a:spcBef>
              <a:spcAft>
                <a:spcPts val="0"/>
              </a:spcAft>
              <a:buClr>
                <a:srgbClr val="156CA5"/>
              </a:buClr>
              <a:buSzPts val="4200"/>
              <a:buNone/>
              <a:defRPr sz="4200">
                <a:solidFill>
                  <a:srgbClr val="156CA5"/>
                </a:solidFill>
              </a:defRPr>
            </a:lvl2pPr>
            <a:lvl3pPr lvl="2" algn="ctr">
              <a:spcBef>
                <a:spcPts val="0"/>
              </a:spcBef>
              <a:spcAft>
                <a:spcPts val="0"/>
              </a:spcAft>
              <a:buClr>
                <a:srgbClr val="156CA5"/>
              </a:buClr>
              <a:buSzPts val="4200"/>
              <a:buNone/>
              <a:defRPr sz="4200">
                <a:solidFill>
                  <a:srgbClr val="156CA5"/>
                </a:solidFill>
              </a:defRPr>
            </a:lvl3pPr>
            <a:lvl4pPr lvl="3" algn="ctr">
              <a:spcBef>
                <a:spcPts val="0"/>
              </a:spcBef>
              <a:spcAft>
                <a:spcPts val="0"/>
              </a:spcAft>
              <a:buClr>
                <a:srgbClr val="156CA5"/>
              </a:buClr>
              <a:buSzPts val="4200"/>
              <a:buNone/>
              <a:defRPr sz="4200">
                <a:solidFill>
                  <a:srgbClr val="156CA5"/>
                </a:solidFill>
              </a:defRPr>
            </a:lvl4pPr>
            <a:lvl5pPr lvl="4" algn="ctr">
              <a:spcBef>
                <a:spcPts val="0"/>
              </a:spcBef>
              <a:spcAft>
                <a:spcPts val="0"/>
              </a:spcAft>
              <a:buClr>
                <a:srgbClr val="156CA5"/>
              </a:buClr>
              <a:buSzPts val="4200"/>
              <a:buNone/>
              <a:defRPr sz="4200">
                <a:solidFill>
                  <a:srgbClr val="156CA5"/>
                </a:solidFill>
              </a:defRPr>
            </a:lvl5pPr>
            <a:lvl6pPr lvl="5" algn="ctr">
              <a:spcBef>
                <a:spcPts val="0"/>
              </a:spcBef>
              <a:spcAft>
                <a:spcPts val="0"/>
              </a:spcAft>
              <a:buClr>
                <a:srgbClr val="156CA5"/>
              </a:buClr>
              <a:buSzPts val="4200"/>
              <a:buNone/>
              <a:defRPr sz="4200">
                <a:solidFill>
                  <a:srgbClr val="156CA5"/>
                </a:solidFill>
              </a:defRPr>
            </a:lvl6pPr>
            <a:lvl7pPr lvl="6" algn="ctr">
              <a:spcBef>
                <a:spcPts val="0"/>
              </a:spcBef>
              <a:spcAft>
                <a:spcPts val="0"/>
              </a:spcAft>
              <a:buClr>
                <a:srgbClr val="156CA5"/>
              </a:buClr>
              <a:buSzPts val="4200"/>
              <a:buNone/>
              <a:defRPr sz="4200">
                <a:solidFill>
                  <a:srgbClr val="156CA5"/>
                </a:solidFill>
              </a:defRPr>
            </a:lvl7pPr>
            <a:lvl8pPr lvl="7" algn="ctr">
              <a:spcBef>
                <a:spcPts val="0"/>
              </a:spcBef>
              <a:spcAft>
                <a:spcPts val="0"/>
              </a:spcAft>
              <a:buClr>
                <a:srgbClr val="156CA5"/>
              </a:buClr>
              <a:buSzPts val="4200"/>
              <a:buNone/>
              <a:defRPr sz="4200">
                <a:solidFill>
                  <a:srgbClr val="156CA5"/>
                </a:solidFill>
              </a:defRPr>
            </a:lvl8pPr>
            <a:lvl9pPr lvl="8" algn="ctr">
              <a:spcBef>
                <a:spcPts val="0"/>
              </a:spcBef>
              <a:spcAft>
                <a:spcPts val="0"/>
              </a:spcAft>
              <a:buClr>
                <a:srgbClr val="156CA5"/>
              </a:buClr>
              <a:buSzPts val="4200"/>
              <a:buNone/>
              <a:defRPr sz="4200">
                <a:solidFill>
                  <a:srgbClr val="156CA5"/>
                </a:solidFill>
              </a:defRPr>
            </a:lvl9pPr>
          </a:lstStyle>
          <a:p>
            <a:endParaRPr/>
          </a:p>
        </p:txBody>
      </p:sp>
      <p:sp>
        <p:nvSpPr>
          <p:cNvPr id="63" name="Google Shape;6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Inter Light"/>
              <a:buNone/>
              <a:defRPr sz="2100">
                <a:latin typeface="Inter Light"/>
                <a:ea typeface="Inter Light"/>
                <a:cs typeface="Inter Light"/>
                <a:sym typeface="Inter Light"/>
              </a:defRPr>
            </a:lvl1pPr>
            <a:lvl2pPr lvl="1" algn="ctr">
              <a:lnSpc>
                <a:spcPct val="100000"/>
              </a:lnSpc>
              <a:spcBef>
                <a:spcPts val="0"/>
              </a:spcBef>
              <a:spcAft>
                <a:spcPts val="0"/>
              </a:spcAft>
              <a:buSzPts val="2100"/>
              <a:buFont typeface="Inter Light"/>
              <a:buNone/>
              <a:defRPr sz="2100">
                <a:latin typeface="Inter Light"/>
                <a:ea typeface="Inter Light"/>
                <a:cs typeface="Inter Light"/>
                <a:sym typeface="Inter Light"/>
              </a:defRPr>
            </a:lvl2pPr>
            <a:lvl3pPr lvl="2" algn="ctr">
              <a:lnSpc>
                <a:spcPct val="100000"/>
              </a:lnSpc>
              <a:spcBef>
                <a:spcPts val="0"/>
              </a:spcBef>
              <a:spcAft>
                <a:spcPts val="0"/>
              </a:spcAft>
              <a:buSzPts val="2100"/>
              <a:buFont typeface="Inter Light"/>
              <a:buNone/>
              <a:defRPr sz="2100">
                <a:latin typeface="Inter Light"/>
                <a:ea typeface="Inter Light"/>
                <a:cs typeface="Inter Light"/>
                <a:sym typeface="Inter Light"/>
              </a:defRPr>
            </a:lvl3pPr>
            <a:lvl4pPr lvl="3" algn="ctr">
              <a:lnSpc>
                <a:spcPct val="100000"/>
              </a:lnSpc>
              <a:spcBef>
                <a:spcPts val="0"/>
              </a:spcBef>
              <a:spcAft>
                <a:spcPts val="0"/>
              </a:spcAft>
              <a:buSzPts val="2100"/>
              <a:buFont typeface="Inter Light"/>
              <a:buNone/>
              <a:defRPr sz="2100">
                <a:latin typeface="Inter Light"/>
                <a:ea typeface="Inter Light"/>
                <a:cs typeface="Inter Light"/>
                <a:sym typeface="Inter Light"/>
              </a:defRPr>
            </a:lvl4pPr>
            <a:lvl5pPr lvl="4" algn="ctr">
              <a:lnSpc>
                <a:spcPct val="100000"/>
              </a:lnSpc>
              <a:spcBef>
                <a:spcPts val="0"/>
              </a:spcBef>
              <a:spcAft>
                <a:spcPts val="0"/>
              </a:spcAft>
              <a:buSzPts val="2100"/>
              <a:buFont typeface="Inter Light"/>
              <a:buNone/>
              <a:defRPr sz="2100">
                <a:latin typeface="Inter Light"/>
                <a:ea typeface="Inter Light"/>
                <a:cs typeface="Inter Light"/>
                <a:sym typeface="Inter Light"/>
              </a:defRPr>
            </a:lvl5pPr>
            <a:lvl6pPr lvl="5" algn="ctr">
              <a:lnSpc>
                <a:spcPct val="100000"/>
              </a:lnSpc>
              <a:spcBef>
                <a:spcPts val="0"/>
              </a:spcBef>
              <a:spcAft>
                <a:spcPts val="0"/>
              </a:spcAft>
              <a:buSzPts val="2100"/>
              <a:buFont typeface="Inter Light"/>
              <a:buNone/>
              <a:defRPr sz="2100">
                <a:latin typeface="Inter Light"/>
                <a:ea typeface="Inter Light"/>
                <a:cs typeface="Inter Light"/>
                <a:sym typeface="Inter Light"/>
              </a:defRPr>
            </a:lvl6pPr>
            <a:lvl7pPr lvl="6" algn="ctr">
              <a:lnSpc>
                <a:spcPct val="100000"/>
              </a:lnSpc>
              <a:spcBef>
                <a:spcPts val="0"/>
              </a:spcBef>
              <a:spcAft>
                <a:spcPts val="0"/>
              </a:spcAft>
              <a:buSzPts val="2100"/>
              <a:buFont typeface="Inter Light"/>
              <a:buNone/>
              <a:defRPr sz="2100">
                <a:latin typeface="Inter Light"/>
                <a:ea typeface="Inter Light"/>
                <a:cs typeface="Inter Light"/>
                <a:sym typeface="Inter Light"/>
              </a:defRPr>
            </a:lvl7pPr>
            <a:lvl8pPr lvl="7" algn="ctr">
              <a:lnSpc>
                <a:spcPct val="100000"/>
              </a:lnSpc>
              <a:spcBef>
                <a:spcPts val="0"/>
              </a:spcBef>
              <a:spcAft>
                <a:spcPts val="0"/>
              </a:spcAft>
              <a:buSzPts val="2100"/>
              <a:buFont typeface="Inter Light"/>
              <a:buNone/>
              <a:defRPr sz="2100">
                <a:latin typeface="Inter Light"/>
                <a:ea typeface="Inter Light"/>
                <a:cs typeface="Inter Light"/>
                <a:sym typeface="Inter Light"/>
              </a:defRPr>
            </a:lvl8pPr>
            <a:lvl9pPr lvl="8" algn="ctr">
              <a:lnSpc>
                <a:spcPct val="100000"/>
              </a:lnSpc>
              <a:spcBef>
                <a:spcPts val="0"/>
              </a:spcBef>
              <a:spcAft>
                <a:spcPts val="0"/>
              </a:spcAft>
              <a:buSzPts val="2100"/>
              <a:buFont typeface="Inter Light"/>
              <a:buNone/>
              <a:defRPr sz="2100">
                <a:latin typeface="Inter Light"/>
                <a:ea typeface="Inter Light"/>
                <a:cs typeface="Inter Light"/>
                <a:sym typeface="Inter Light"/>
              </a:defRPr>
            </a:lvl9pPr>
          </a:lstStyle>
          <a:p>
            <a:endParaRPr/>
          </a:p>
        </p:txBody>
      </p:sp>
      <p:sp>
        <p:nvSpPr>
          <p:cNvPr id="64" name="Google Shape;6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Font typeface="Open Sans"/>
              <a:buChar char="●"/>
              <a:defRPr>
                <a:latin typeface="Open Sans"/>
                <a:ea typeface="Open Sans"/>
                <a:cs typeface="Open Sans"/>
                <a:sym typeface="Open Sans"/>
              </a:defRPr>
            </a:lvl1pPr>
            <a:lvl2pPr marL="914400" lvl="1" indent="-317500">
              <a:spcBef>
                <a:spcPts val="0"/>
              </a:spcBef>
              <a:spcAft>
                <a:spcPts val="0"/>
              </a:spcAft>
              <a:buSzPts val="1400"/>
              <a:buFont typeface="Open Sans"/>
              <a:buChar char="○"/>
              <a:defRPr>
                <a:latin typeface="Open Sans"/>
                <a:ea typeface="Open Sans"/>
                <a:cs typeface="Open Sans"/>
                <a:sym typeface="Open Sans"/>
              </a:defRPr>
            </a:lvl2pPr>
            <a:lvl3pPr marL="1371600" lvl="2" indent="-317500">
              <a:spcBef>
                <a:spcPts val="0"/>
              </a:spcBef>
              <a:spcAft>
                <a:spcPts val="0"/>
              </a:spcAft>
              <a:buSzPts val="1400"/>
              <a:buFont typeface="Open Sans"/>
              <a:buChar char="■"/>
              <a:defRPr>
                <a:latin typeface="Open Sans"/>
                <a:ea typeface="Open Sans"/>
                <a:cs typeface="Open Sans"/>
                <a:sym typeface="Open Sans"/>
              </a:defRPr>
            </a:lvl3pPr>
            <a:lvl4pPr marL="1828800" lvl="3" indent="-317500">
              <a:spcBef>
                <a:spcPts val="0"/>
              </a:spcBef>
              <a:spcAft>
                <a:spcPts val="0"/>
              </a:spcAft>
              <a:buSzPts val="1400"/>
              <a:buFont typeface="Open Sans"/>
              <a:buChar char="●"/>
              <a:defRPr>
                <a:latin typeface="Open Sans"/>
                <a:ea typeface="Open Sans"/>
                <a:cs typeface="Open Sans"/>
                <a:sym typeface="Open Sans"/>
              </a:defRPr>
            </a:lvl4pPr>
            <a:lvl5pPr marL="2286000" lvl="4" indent="-317500">
              <a:spcBef>
                <a:spcPts val="0"/>
              </a:spcBef>
              <a:spcAft>
                <a:spcPts val="0"/>
              </a:spcAft>
              <a:buSzPts val="1400"/>
              <a:buFont typeface="Open Sans"/>
              <a:buChar char="○"/>
              <a:defRPr>
                <a:latin typeface="Open Sans"/>
                <a:ea typeface="Open Sans"/>
                <a:cs typeface="Open Sans"/>
                <a:sym typeface="Open Sans"/>
              </a:defRPr>
            </a:lvl5pPr>
            <a:lvl6pPr marL="2743200" lvl="5" indent="-317500">
              <a:spcBef>
                <a:spcPts val="0"/>
              </a:spcBef>
              <a:spcAft>
                <a:spcPts val="0"/>
              </a:spcAft>
              <a:buSzPts val="1400"/>
              <a:buFont typeface="Open Sans"/>
              <a:buChar char="■"/>
              <a:defRPr>
                <a:latin typeface="Open Sans"/>
                <a:ea typeface="Open Sans"/>
                <a:cs typeface="Open Sans"/>
                <a:sym typeface="Open Sans"/>
              </a:defRPr>
            </a:lvl6pPr>
            <a:lvl7pPr marL="3200400" lvl="6" indent="-317500">
              <a:spcBef>
                <a:spcPts val="0"/>
              </a:spcBef>
              <a:spcAft>
                <a:spcPts val="0"/>
              </a:spcAft>
              <a:buSzPts val="1400"/>
              <a:buFont typeface="Open Sans"/>
              <a:buChar char="●"/>
              <a:defRPr>
                <a:latin typeface="Open Sans"/>
                <a:ea typeface="Open Sans"/>
                <a:cs typeface="Open Sans"/>
                <a:sym typeface="Open Sans"/>
              </a:defRPr>
            </a:lvl7pPr>
            <a:lvl8pPr marL="3657600" lvl="7" indent="-317500">
              <a:spcBef>
                <a:spcPts val="0"/>
              </a:spcBef>
              <a:spcAft>
                <a:spcPts val="0"/>
              </a:spcAft>
              <a:buSzPts val="1400"/>
              <a:buFont typeface="Open Sans"/>
              <a:buChar char="○"/>
              <a:defRPr>
                <a:latin typeface="Open Sans"/>
                <a:ea typeface="Open Sans"/>
                <a:cs typeface="Open Sans"/>
                <a:sym typeface="Open Sans"/>
              </a:defRPr>
            </a:lvl8pPr>
            <a:lvl9pPr marL="4114800" lvl="8" indent="-31750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65" name="Google Shape;6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66" name="Google Shape;66;p9"/>
          <p:cNvPicPr preferRelativeResize="0"/>
          <p:nvPr/>
        </p:nvPicPr>
        <p:blipFill>
          <a:blip r:embed="rId2">
            <a:alphaModFix/>
          </a:blip>
          <a:stretch>
            <a:fillRect/>
          </a:stretch>
        </p:blipFill>
        <p:spPr>
          <a:xfrm>
            <a:off x="152400" y="4663225"/>
            <a:ext cx="1753131" cy="327875"/>
          </a:xfrm>
          <a:prstGeom prst="rect">
            <a:avLst/>
          </a:prstGeom>
          <a:noFill/>
          <a:ln>
            <a:noFill/>
          </a:ln>
        </p:spPr>
      </p:pic>
      <p:cxnSp>
        <p:nvCxnSpPr>
          <p:cNvPr id="67" name="Google Shape;67;p9"/>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pic>
        <p:nvPicPr>
          <p:cNvPr id="68" name="Google Shape;68;p9"/>
          <p:cNvPicPr preferRelativeResize="0"/>
          <p:nvPr/>
        </p:nvPicPr>
        <p:blipFill>
          <a:blip r:embed="rId3">
            <a:alphaModFix/>
          </a:blip>
          <a:stretch>
            <a:fillRect/>
          </a:stretch>
        </p:blipFill>
        <p:spPr>
          <a:xfrm>
            <a:off x="8610700" y="99400"/>
            <a:ext cx="410450" cy="4430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318800" y="4003550"/>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500"/>
              <a:buFont typeface="Open Sans"/>
              <a:buNone/>
              <a:defRPr sz="1500">
                <a:latin typeface="Open Sans"/>
                <a:ea typeface="Open Sans"/>
                <a:cs typeface="Open Sans"/>
                <a:sym typeface="Open Sans"/>
              </a:defRPr>
            </a:lvl1pPr>
          </a:lstStyle>
          <a:p>
            <a:endParaRPr/>
          </a:p>
        </p:txBody>
      </p:sp>
      <p:sp>
        <p:nvSpPr>
          <p:cNvPr id="71" name="Google Shape;7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pic>
        <p:nvPicPr>
          <p:cNvPr id="72" name="Google Shape;72;p10"/>
          <p:cNvPicPr preferRelativeResize="0"/>
          <p:nvPr/>
        </p:nvPicPr>
        <p:blipFill>
          <a:blip r:embed="rId2">
            <a:alphaModFix/>
          </a:blip>
          <a:stretch>
            <a:fillRect/>
          </a:stretch>
        </p:blipFill>
        <p:spPr>
          <a:xfrm>
            <a:off x="152400" y="4663225"/>
            <a:ext cx="1753131" cy="327875"/>
          </a:xfrm>
          <a:prstGeom prst="rect">
            <a:avLst/>
          </a:prstGeom>
          <a:noFill/>
          <a:ln>
            <a:noFill/>
          </a:ln>
        </p:spPr>
      </p:pic>
      <p:pic>
        <p:nvPicPr>
          <p:cNvPr id="73" name="Google Shape;73;p10"/>
          <p:cNvPicPr preferRelativeResize="0"/>
          <p:nvPr/>
        </p:nvPicPr>
        <p:blipFill>
          <a:blip r:embed="rId3">
            <a:alphaModFix/>
          </a:blip>
          <a:stretch>
            <a:fillRect/>
          </a:stretch>
        </p:blipFill>
        <p:spPr>
          <a:xfrm>
            <a:off x="8610700" y="99400"/>
            <a:ext cx="410450" cy="443075"/>
          </a:xfrm>
          <a:prstGeom prst="rect">
            <a:avLst/>
          </a:prstGeom>
          <a:noFill/>
          <a:ln>
            <a:noFill/>
          </a:ln>
        </p:spPr>
      </p:pic>
      <p:cxnSp>
        <p:nvCxnSpPr>
          <p:cNvPr id="74" name="Google Shape;74;p10"/>
          <p:cNvCxnSpPr/>
          <p:nvPr/>
        </p:nvCxnSpPr>
        <p:spPr>
          <a:xfrm rot="10800000">
            <a:off x="8885725" y="668550"/>
            <a:ext cx="0" cy="3806400"/>
          </a:xfrm>
          <a:prstGeom prst="straightConnector1">
            <a:avLst/>
          </a:prstGeom>
          <a:noFill/>
          <a:ln w="9525" cap="flat" cmpd="sng">
            <a:solidFill>
              <a:srgbClr val="156CA5"/>
            </a:solidFill>
            <a:prstDash val="solid"/>
            <a:round/>
            <a:headEnd type="none" w="med" len="med"/>
            <a:tailEnd type="none" w="med" len="med"/>
          </a:ln>
        </p:spPr>
      </p:cxnSp>
      <p:cxnSp>
        <p:nvCxnSpPr>
          <p:cNvPr id="75" name="Google Shape;75;p10"/>
          <p:cNvCxnSpPr/>
          <p:nvPr/>
        </p:nvCxnSpPr>
        <p:spPr>
          <a:xfrm rot="10800000">
            <a:off x="2088758" y="4860017"/>
            <a:ext cx="6383700" cy="0"/>
          </a:xfrm>
          <a:prstGeom prst="straightConnector1">
            <a:avLst/>
          </a:prstGeom>
          <a:noFill/>
          <a:ln w="9525" cap="flat" cmpd="sng">
            <a:solidFill>
              <a:srgbClr val="156CA5"/>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1pPr>
            <a:lvl2pPr lvl="1">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2pPr>
            <a:lvl3pPr lvl="2">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3pPr>
            <a:lvl4pPr lvl="3">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4pPr>
            <a:lvl5pPr lvl="4">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5pPr>
            <a:lvl6pPr lvl="5">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6pPr>
            <a:lvl7pPr lvl="6">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7pPr>
            <a:lvl8pPr lvl="7">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8pPr>
            <a:lvl9pPr lvl="8">
              <a:spcBef>
                <a:spcPts val="0"/>
              </a:spcBef>
              <a:spcAft>
                <a:spcPts val="0"/>
              </a:spcAft>
              <a:buClr>
                <a:srgbClr val="156CA5"/>
              </a:buClr>
              <a:buSzPts val="2800"/>
              <a:buFont typeface="Inter Medium"/>
              <a:buNone/>
              <a:defRPr sz="2800">
                <a:solidFill>
                  <a:srgbClr val="156CA5"/>
                </a:solidFill>
                <a:latin typeface="Inter Medium"/>
                <a:ea typeface="Inter Medium"/>
                <a:cs typeface="Inter Medium"/>
                <a:sym typeface="Inter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40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a:lnSpc>
                <a:spcPct val="140000"/>
              </a:lnSpc>
              <a:spcBef>
                <a:spcPts val="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1pPr>
            <a:lvl2pPr marR="0" lvl="1"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2pPr>
            <a:lvl3pPr marR="0" lvl="2"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3pPr>
            <a:lvl4pPr marR="0" lvl="3"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4pPr>
            <a:lvl5pPr marR="0" lvl="4"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5pPr>
            <a:lvl6pPr marR="0" lvl="5"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6pPr>
            <a:lvl7pPr marR="0" lvl="6"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7pPr>
            <a:lvl8pPr marR="0" lvl="7"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8pPr>
            <a:lvl9pPr marR="0" lvl="8" algn="l" rtl="0">
              <a:lnSpc>
                <a:spcPct val="100000"/>
              </a:lnSpc>
              <a:spcBef>
                <a:spcPts val="0"/>
              </a:spcBef>
              <a:spcAft>
                <a:spcPts val="0"/>
              </a:spcAft>
              <a:buClr>
                <a:srgbClr val="156CA5"/>
              </a:buClr>
              <a:buSzPts val="2800"/>
              <a:buFont typeface="Inter Medium"/>
              <a:buNone/>
              <a:defRPr sz="2800" b="0" i="0" u="none" strike="noStrike" cap="none">
                <a:solidFill>
                  <a:srgbClr val="156CA5"/>
                </a:solidFill>
                <a:latin typeface="Inter Medium"/>
                <a:ea typeface="Inter Medium"/>
                <a:cs typeface="Inter Medium"/>
                <a:sym typeface="Inter Medium"/>
              </a:defRPr>
            </a:lvl9pPr>
          </a:lstStyle>
          <a:p>
            <a:endParaRPr/>
          </a:p>
        </p:txBody>
      </p:sp>
      <p:sp>
        <p:nvSpPr>
          <p:cNvPr id="92" name="Google Shape;9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40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200" marR="0" lvl="5"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400" marR="0" lvl="6"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600" marR="0" lvl="7"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800" marR="0" lvl="8" indent="-317500" algn="l" rtl="0">
              <a:lnSpc>
                <a:spcPct val="14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endParaRPr/>
          </a:p>
        </p:txBody>
      </p:sp>
      <p:sp>
        <p:nvSpPr>
          <p:cNvPr id="93" name="Google Shape;9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hyperlink" Target="http://drive.google.com/file/d/1WZ-5P5kOVMZGa4BE7q4Ao3GMKYr9_joS/view" TargetMode="Externa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drupal.org/docs/core-modules-and-themes/core-themes/claro-theme/accessibility"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hyperlink" Target="https://fr.wikipedia.org/wiki/Markdow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contrast-grid.eightshapes.com/" TargetMode="External"/><Relationship Id="rId7" Type="http://schemas.openxmlformats.org/officeDocument/2006/relationships/hyperlink" Target="https://www.youtube.com/watch?v=Y35jmpS8lQ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brailleinstitute.org/freefont" TargetMode="External"/><Relationship Id="rId5" Type="http://schemas.openxmlformats.org/officeDocument/2006/relationships/hyperlink" Target="http://luciole-vision.com" TargetMode="External"/><Relationship Id="rId4" Type="http://schemas.openxmlformats.org/officeDocument/2006/relationships/hyperlink" Target="http://toolness.github.io/accessible-color-matrix" TargetMode="Externa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developer.mozilla.org/fr/docs/Web/Accessibility/ARIA" TargetMode="Externa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w3schools.com/accessibility/accessibility_skip_links.php" TargetMode="Externa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orejime.empreintedigitale.fr/"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hyperlink" Target="https://tarteaucitron.io/fr/"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api.gouv.fr/les-api/api-captchetat" TargetMode="External"/><Relationship Id="rId3" Type="http://schemas.openxmlformats.org/officeDocument/2006/relationships/hyperlink" Target="https://www.drupal.org/project/honeypot" TargetMode="External"/><Relationship Id="rId7" Type="http://schemas.openxmlformats.org/officeDocument/2006/relationships/hyperlink" Target="https://www.google.com/recaptcha/about/"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cleantalk.org/" TargetMode="External"/><Relationship Id="rId5" Type="http://schemas.openxmlformats.org/officeDocument/2006/relationships/hyperlink" Target="https://friendlycaptcha.com/fr/" TargetMode="External"/><Relationship Id="rId10" Type="http://schemas.openxmlformats.org/officeDocument/2006/relationships/image" Target="../media/image67.png"/><Relationship Id="rId4" Type="http://schemas.openxmlformats.org/officeDocument/2006/relationships/hyperlink" Target="https://www.hcaptcha.com/" TargetMode="External"/><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g"/></Relationships>
</file>

<file path=ppt/slides/_rels/slide50.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15.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hyperlink" Target="https://www.tpgi.com/color-contrast-checker/" TargetMode="External"/><Relationship Id="rId13" Type="http://schemas.openxmlformats.org/officeDocument/2006/relationships/hyperlink" Target="http://luciole-vision.com" TargetMode="External"/><Relationship Id="rId3" Type="http://schemas.openxmlformats.org/officeDocument/2006/relationships/hyperlink" Target="https://addons.mozilla.org/fr/firefox/addon/headingsmap/" TargetMode="External"/><Relationship Id="rId7" Type="http://schemas.openxmlformats.org/officeDocument/2006/relationships/hyperlink" Target="https://www.youtube.com/watch?v=Y35jmpS8lQM" TargetMode="External"/><Relationship Id="rId12" Type="http://schemas.openxmlformats.org/officeDocument/2006/relationships/hyperlink" Target="https://colorsinspo.com/colorsinspo-meets-figma-and-adobe-xd-plugins"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hyperlink" Target="https://chromewebstore.google.com/detail/stylus/clngdbkpkpeebahjckkjfobafhncgmne?hl=fr" TargetMode="External"/><Relationship Id="rId11" Type="http://schemas.openxmlformats.org/officeDocument/2006/relationships/hyperlink" Target="http://toolness.github.io/accessible-color-matrix" TargetMode="External"/><Relationship Id="rId5" Type="http://schemas.openxmlformats.org/officeDocument/2006/relationships/hyperlink" Target="https://chrome.google.com/webstore/detail/arc-toolkit/chdkkkccnlfncngelccgbgfmjebmkmce" TargetMode="External"/><Relationship Id="rId10" Type="http://schemas.openxmlformats.org/officeDocument/2006/relationships/hyperlink" Target="https://contrast-grid.eightshapes.com/" TargetMode="External"/><Relationship Id="rId4" Type="http://schemas.openxmlformats.org/officeDocument/2006/relationships/hyperlink" Target="https://addons.mozilla.org/fr/firefox/addon/web-developer/" TargetMode="External"/><Relationship Id="rId9" Type="http://schemas.openxmlformats.org/officeDocument/2006/relationships/hyperlink" Target="https://color.review/" TargetMode="External"/><Relationship Id="rId14" Type="http://schemas.openxmlformats.org/officeDocument/2006/relationships/hyperlink" Target="http://brailleinstitute.org/freefont"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15.png"/><Relationship Id="rId7" Type="http://schemas.openxmlformats.org/officeDocument/2006/relationships/image" Target="../media/image29.jp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8.pn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5912475" y="3792200"/>
            <a:ext cx="1437600" cy="1437600"/>
          </a:xfrm>
          <a:prstGeom prst="rect">
            <a:avLst/>
          </a:prstGeom>
          <a:noFill/>
          <a:ln>
            <a:noFill/>
          </a:ln>
        </p:spPr>
      </p:pic>
      <p:sp>
        <p:nvSpPr>
          <p:cNvPr id="180" name="Google Shape;180;p25"/>
          <p:cNvSpPr txBox="1">
            <a:spLocks noGrp="1"/>
          </p:cNvSpPr>
          <p:nvPr>
            <p:ph type="ctrTitle"/>
          </p:nvPr>
        </p:nvSpPr>
        <p:spPr>
          <a:xfrm>
            <a:off x="311700" y="191800"/>
            <a:ext cx="8520600" cy="14493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6666"/>
              <a:buNone/>
            </a:pPr>
            <a:r>
              <a:rPr lang="fr" sz="4000" b="1"/>
              <a:t>Accessibilité numérique by design</a:t>
            </a:r>
            <a:r>
              <a:rPr lang="fr"/>
              <a:t> </a:t>
            </a:r>
            <a:endParaRPr/>
          </a:p>
          <a:p>
            <a:pPr marL="0" lvl="0" indent="0" algn="ctr" rtl="0">
              <a:lnSpc>
                <a:spcPct val="100000"/>
              </a:lnSpc>
              <a:spcBef>
                <a:spcPts val="0"/>
              </a:spcBef>
              <a:spcAft>
                <a:spcPts val="0"/>
              </a:spcAft>
              <a:buSzPct val="200000"/>
              <a:buNone/>
            </a:pPr>
            <a:r>
              <a:rPr lang="fr" sz="2333"/>
              <a:t>Conception d’un site web pour l’Association Valentin Haüy </a:t>
            </a:r>
            <a:br>
              <a:rPr lang="fr" sz="2333"/>
            </a:br>
            <a:r>
              <a:rPr lang="fr" sz="2333"/>
              <a:t>(autonomie des personnes déficientes visuelles)</a:t>
            </a:r>
            <a:endParaRPr sz="2333"/>
          </a:p>
        </p:txBody>
      </p:sp>
      <p:sp>
        <p:nvSpPr>
          <p:cNvPr id="181" name="Google Shape;181;p25"/>
          <p:cNvSpPr txBox="1">
            <a:spLocks noGrp="1"/>
          </p:cNvSpPr>
          <p:nvPr>
            <p:ph type="subTitle" idx="1"/>
          </p:nvPr>
        </p:nvSpPr>
        <p:spPr>
          <a:xfrm>
            <a:off x="361350" y="1872975"/>
            <a:ext cx="8520600" cy="385200"/>
          </a:xfrm>
          <a:prstGeom prst="rect">
            <a:avLst/>
          </a:prstGeom>
          <a:noFill/>
          <a:ln>
            <a:noFill/>
          </a:ln>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2400"/>
              <a:buNone/>
            </a:pPr>
            <a:r>
              <a:rPr lang="fr" sz="1600"/>
              <a:t>Par Aliénor Fernandez, Francis Lemaitre, Émilie Mansour, Anthony Naudin</a:t>
            </a:r>
            <a:endParaRPr sz="1600"/>
          </a:p>
        </p:txBody>
      </p:sp>
      <p:pic>
        <p:nvPicPr>
          <p:cNvPr id="182" name="Google Shape;182;p25"/>
          <p:cNvPicPr preferRelativeResize="0"/>
          <p:nvPr/>
        </p:nvPicPr>
        <p:blipFill rotWithShape="1">
          <a:blip r:embed="rId4">
            <a:alphaModFix/>
          </a:blip>
          <a:srcRect/>
          <a:stretch/>
        </p:blipFill>
        <p:spPr>
          <a:xfrm>
            <a:off x="1904326" y="4393061"/>
            <a:ext cx="1437600" cy="385277"/>
          </a:xfrm>
          <a:prstGeom prst="rect">
            <a:avLst/>
          </a:prstGeom>
          <a:noFill/>
          <a:ln>
            <a:noFill/>
          </a:ln>
        </p:spPr>
      </p:pic>
      <p:pic>
        <p:nvPicPr>
          <p:cNvPr id="183" name="Google Shape;183;p25"/>
          <p:cNvPicPr preferRelativeResize="0"/>
          <p:nvPr/>
        </p:nvPicPr>
        <p:blipFill rotWithShape="1">
          <a:blip r:embed="rId5">
            <a:alphaModFix/>
          </a:blip>
          <a:srcRect/>
          <a:stretch/>
        </p:blipFill>
        <p:spPr>
          <a:xfrm>
            <a:off x="7502375" y="4170194"/>
            <a:ext cx="1244012" cy="831000"/>
          </a:xfrm>
          <a:prstGeom prst="rect">
            <a:avLst/>
          </a:prstGeom>
          <a:noFill/>
          <a:ln>
            <a:noFill/>
          </a:ln>
        </p:spPr>
      </p:pic>
      <p:pic>
        <p:nvPicPr>
          <p:cNvPr id="184" name="Google Shape;184;p25"/>
          <p:cNvPicPr preferRelativeResize="0"/>
          <p:nvPr/>
        </p:nvPicPr>
        <p:blipFill rotWithShape="1">
          <a:blip r:embed="rId6">
            <a:alphaModFix/>
          </a:blip>
          <a:srcRect/>
          <a:stretch/>
        </p:blipFill>
        <p:spPr>
          <a:xfrm>
            <a:off x="361350" y="4373888"/>
            <a:ext cx="1393500" cy="42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4"/>
          <p:cNvSpPr txBox="1">
            <a:spLocks noGrp="1"/>
          </p:cNvSpPr>
          <p:nvPr>
            <p:ph type="title"/>
          </p:nvPr>
        </p:nvSpPr>
        <p:spPr>
          <a:xfrm>
            <a:off x="266775" y="45880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fr" sz="2540" b="1"/>
              <a:t>Accessibilité numérique : les fondamentaux</a:t>
            </a:r>
            <a:endParaRPr sz="2540" b="1"/>
          </a:p>
        </p:txBody>
      </p:sp>
      <p:sp>
        <p:nvSpPr>
          <p:cNvPr id="326" name="Google Shape;326;p34"/>
          <p:cNvSpPr txBox="1"/>
          <p:nvPr/>
        </p:nvSpPr>
        <p:spPr>
          <a:xfrm>
            <a:off x="877350" y="3251975"/>
            <a:ext cx="2518500" cy="10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600" b="1">
                <a:solidFill>
                  <a:srgbClr val="001F47"/>
                </a:solidFill>
                <a:latin typeface="Open Sans"/>
                <a:ea typeface="Open Sans"/>
                <a:cs typeface="Open Sans"/>
                <a:sym typeface="Open Sans"/>
              </a:rPr>
              <a:t>80%</a:t>
            </a:r>
            <a:r>
              <a:rPr lang="fr" sz="1600">
                <a:solidFill>
                  <a:srgbClr val="001F47"/>
                </a:solidFill>
                <a:latin typeface="Open Sans"/>
                <a:ea typeface="Open Sans"/>
                <a:cs typeface="Open Sans"/>
                <a:sym typeface="Open Sans"/>
              </a:rPr>
              <a:t> </a:t>
            </a:r>
            <a:r>
              <a:rPr lang="fr" sz="1600">
                <a:solidFill>
                  <a:schemeClr val="dk2"/>
                </a:solidFill>
                <a:latin typeface="Open Sans"/>
                <a:ea typeface="Open Sans"/>
                <a:cs typeface="Open Sans"/>
                <a:sym typeface="Open Sans"/>
              </a:rPr>
              <a:t>des personnes en situation de handicap ont </a:t>
            </a:r>
            <a:r>
              <a:rPr lang="fr" sz="1600" b="1">
                <a:solidFill>
                  <a:srgbClr val="001F47"/>
                </a:solidFill>
                <a:latin typeface="Open Sans"/>
                <a:ea typeface="Open Sans"/>
                <a:cs typeface="Open Sans"/>
                <a:sym typeface="Open Sans"/>
              </a:rPr>
              <a:t>un handicap </a:t>
            </a:r>
            <a:r>
              <a:rPr lang="fr" sz="1600" b="1" i="1">
                <a:solidFill>
                  <a:srgbClr val="001F47"/>
                </a:solidFill>
                <a:latin typeface="Open Sans"/>
                <a:ea typeface="Open Sans"/>
                <a:cs typeface="Open Sans"/>
                <a:sym typeface="Open Sans"/>
              </a:rPr>
              <a:t>invisible</a:t>
            </a:r>
            <a:endParaRPr sz="1600" b="1" i="1">
              <a:solidFill>
                <a:srgbClr val="001F47"/>
              </a:solidFill>
              <a:latin typeface="Open Sans"/>
              <a:ea typeface="Open Sans"/>
              <a:cs typeface="Open Sans"/>
              <a:sym typeface="Open Sans"/>
            </a:endParaRPr>
          </a:p>
        </p:txBody>
      </p:sp>
      <p:sp>
        <p:nvSpPr>
          <p:cNvPr id="327" name="Google Shape;327;p34"/>
          <p:cNvSpPr txBox="1"/>
          <p:nvPr/>
        </p:nvSpPr>
        <p:spPr>
          <a:xfrm>
            <a:off x="1078175" y="1384750"/>
            <a:ext cx="2174100" cy="151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6500" b="1">
                <a:solidFill>
                  <a:srgbClr val="156CA5"/>
                </a:solidFill>
                <a:latin typeface="Open Sans"/>
                <a:ea typeface="Open Sans"/>
                <a:cs typeface="Open Sans"/>
                <a:sym typeface="Open Sans"/>
              </a:rPr>
              <a:t>15%</a:t>
            </a:r>
            <a:endParaRPr sz="6500" b="1">
              <a:solidFill>
                <a:srgbClr val="156CA5"/>
              </a:solidFill>
              <a:latin typeface="Open Sans"/>
              <a:ea typeface="Open Sans"/>
              <a:cs typeface="Open Sans"/>
              <a:sym typeface="Open Sans"/>
            </a:endParaRPr>
          </a:p>
          <a:p>
            <a:pPr marL="0" lvl="0" indent="0" algn="ctr" rtl="0">
              <a:lnSpc>
                <a:spcPct val="90000"/>
              </a:lnSpc>
              <a:spcBef>
                <a:spcPts val="0"/>
              </a:spcBef>
              <a:spcAft>
                <a:spcPts val="0"/>
              </a:spcAft>
              <a:buNone/>
            </a:pPr>
            <a:r>
              <a:rPr lang="fr" sz="1600" b="1">
                <a:solidFill>
                  <a:srgbClr val="001F47"/>
                </a:solidFill>
                <a:latin typeface="Open Sans"/>
                <a:ea typeface="Open Sans"/>
                <a:cs typeface="Open Sans"/>
                <a:sym typeface="Open Sans"/>
              </a:rPr>
              <a:t>population mondiale</a:t>
            </a:r>
            <a:endParaRPr sz="1600" b="1">
              <a:solidFill>
                <a:srgbClr val="001F47"/>
              </a:solidFill>
              <a:latin typeface="Open Sans"/>
              <a:ea typeface="Open Sans"/>
              <a:cs typeface="Open Sans"/>
              <a:sym typeface="Open Sans"/>
            </a:endParaRPr>
          </a:p>
          <a:p>
            <a:pPr marL="0" lvl="0" indent="0" algn="ctr" rtl="0">
              <a:lnSpc>
                <a:spcPct val="90000"/>
              </a:lnSpc>
              <a:spcBef>
                <a:spcPts val="0"/>
              </a:spcBef>
              <a:spcAft>
                <a:spcPts val="0"/>
              </a:spcAft>
              <a:buClr>
                <a:schemeClr val="dk1"/>
              </a:buClr>
              <a:buSzPts val="1100"/>
              <a:buFont typeface="Arial"/>
              <a:buNone/>
            </a:pPr>
            <a:r>
              <a:rPr lang="fr" sz="1600">
                <a:solidFill>
                  <a:schemeClr val="dk2"/>
                </a:solidFill>
                <a:latin typeface="Open Sans"/>
                <a:ea typeface="Open Sans"/>
                <a:cs typeface="Open Sans"/>
                <a:sym typeface="Open Sans"/>
              </a:rPr>
              <a:t>a une déficience</a:t>
            </a:r>
            <a:endParaRPr sz="2200">
              <a:solidFill>
                <a:schemeClr val="dk2"/>
              </a:solidFill>
              <a:latin typeface="Open Sans Light"/>
              <a:ea typeface="Open Sans Light"/>
              <a:cs typeface="Open Sans Light"/>
              <a:sym typeface="Open Sans Light"/>
            </a:endParaRPr>
          </a:p>
        </p:txBody>
      </p:sp>
      <p:grpSp>
        <p:nvGrpSpPr>
          <p:cNvPr id="328" name="Google Shape;328;p34"/>
          <p:cNvGrpSpPr/>
          <p:nvPr/>
        </p:nvGrpSpPr>
        <p:grpSpPr>
          <a:xfrm>
            <a:off x="4085898" y="1732133"/>
            <a:ext cx="3920939" cy="2446292"/>
            <a:chOff x="3546825" y="1511225"/>
            <a:chExt cx="4756689" cy="2967721"/>
          </a:xfrm>
        </p:grpSpPr>
        <p:sp>
          <p:nvSpPr>
            <p:cNvPr id="329" name="Google Shape;329;p34"/>
            <p:cNvSpPr/>
            <p:nvPr/>
          </p:nvSpPr>
          <p:spPr>
            <a:xfrm>
              <a:off x="5246864" y="1511225"/>
              <a:ext cx="1356600" cy="1356600"/>
            </a:xfrm>
            <a:prstGeom prst="ellipse">
              <a:avLst/>
            </a:prstGeom>
            <a:solidFill>
              <a:srgbClr val="156CA5"/>
            </a:solid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330" name="Google Shape;330;p34"/>
            <p:cNvSpPr/>
            <p:nvPr/>
          </p:nvSpPr>
          <p:spPr>
            <a:xfrm>
              <a:off x="4396850" y="3122346"/>
              <a:ext cx="1356600" cy="1356600"/>
            </a:xfrm>
            <a:prstGeom prst="ellipse">
              <a:avLst/>
            </a:prstGeom>
            <a:solidFill>
              <a:srgbClr val="156CA5"/>
            </a:solid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331" name="Google Shape;331;p34"/>
            <p:cNvSpPr/>
            <p:nvPr/>
          </p:nvSpPr>
          <p:spPr>
            <a:xfrm>
              <a:off x="6096889" y="3122341"/>
              <a:ext cx="1356600" cy="1356600"/>
            </a:xfrm>
            <a:prstGeom prst="ellipse">
              <a:avLst/>
            </a:prstGeom>
            <a:solidFill>
              <a:srgbClr val="156CA5"/>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fr" sz="3100" b="1">
                  <a:solidFill>
                    <a:schemeClr val="lt1"/>
                  </a:solidFill>
                  <a:latin typeface="Calibri"/>
                  <a:ea typeface="Calibri"/>
                  <a:cs typeface="Calibri"/>
                  <a:sym typeface="Calibri"/>
                </a:rPr>
                <a:t>…</a:t>
              </a:r>
              <a:endParaRPr sz="3100" b="1">
                <a:solidFill>
                  <a:schemeClr val="lt1"/>
                </a:solidFill>
                <a:latin typeface="Calibri"/>
                <a:ea typeface="Calibri"/>
                <a:cs typeface="Calibri"/>
                <a:sym typeface="Calibri"/>
              </a:endParaRPr>
            </a:p>
          </p:txBody>
        </p:sp>
        <p:sp>
          <p:nvSpPr>
            <p:cNvPr id="332" name="Google Shape;332;p34"/>
            <p:cNvSpPr/>
            <p:nvPr/>
          </p:nvSpPr>
          <p:spPr>
            <a:xfrm>
              <a:off x="6946914" y="1511225"/>
              <a:ext cx="1356600" cy="1356600"/>
            </a:xfrm>
            <a:prstGeom prst="ellipse">
              <a:avLst/>
            </a:prstGeom>
            <a:solidFill>
              <a:srgbClr val="156CA5"/>
            </a:solid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grpSp>
          <p:nvGrpSpPr>
            <p:cNvPr id="333" name="Google Shape;333;p34"/>
            <p:cNvGrpSpPr/>
            <p:nvPr/>
          </p:nvGrpSpPr>
          <p:grpSpPr>
            <a:xfrm>
              <a:off x="3546825" y="1511231"/>
              <a:ext cx="1356600" cy="1356600"/>
              <a:chOff x="3546825" y="1511231"/>
              <a:chExt cx="1356600" cy="1356600"/>
            </a:xfrm>
          </p:grpSpPr>
          <p:sp>
            <p:nvSpPr>
              <p:cNvPr id="334" name="Google Shape;334;p34"/>
              <p:cNvSpPr/>
              <p:nvPr/>
            </p:nvSpPr>
            <p:spPr>
              <a:xfrm>
                <a:off x="3546825" y="1511231"/>
                <a:ext cx="1356600" cy="1356600"/>
              </a:xfrm>
              <a:prstGeom prst="ellipse">
                <a:avLst/>
              </a:prstGeom>
              <a:solidFill>
                <a:srgbClr val="156CA5"/>
              </a:solid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sz="1200">
                  <a:solidFill>
                    <a:schemeClr val="lt1"/>
                  </a:solidFill>
                  <a:latin typeface="Calibri"/>
                  <a:ea typeface="Calibri"/>
                  <a:cs typeface="Calibri"/>
                  <a:sym typeface="Calibri"/>
                </a:endParaRPr>
              </a:p>
            </p:txBody>
          </p:sp>
          <p:pic>
            <p:nvPicPr>
              <p:cNvPr id="335" name="Google Shape;335;p34"/>
              <p:cNvPicPr preferRelativeResize="0"/>
              <p:nvPr/>
            </p:nvPicPr>
            <p:blipFill>
              <a:blip r:embed="rId3">
                <a:alphaModFix/>
              </a:blip>
              <a:stretch>
                <a:fillRect/>
              </a:stretch>
            </p:blipFill>
            <p:spPr>
              <a:xfrm>
                <a:off x="3785958" y="1750367"/>
                <a:ext cx="878324" cy="878324"/>
              </a:xfrm>
              <a:prstGeom prst="rect">
                <a:avLst/>
              </a:prstGeom>
              <a:noFill/>
              <a:ln>
                <a:noFill/>
              </a:ln>
            </p:spPr>
          </p:pic>
        </p:grpSp>
        <p:pic>
          <p:nvPicPr>
            <p:cNvPr id="336" name="Google Shape;336;p34"/>
            <p:cNvPicPr preferRelativeResize="0"/>
            <p:nvPr/>
          </p:nvPicPr>
          <p:blipFill>
            <a:blip r:embed="rId4">
              <a:alphaModFix/>
            </a:blip>
            <a:stretch>
              <a:fillRect/>
            </a:stretch>
          </p:blipFill>
          <p:spPr>
            <a:xfrm>
              <a:off x="5537500" y="1801862"/>
              <a:ext cx="775337" cy="775337"/>
            </a:xfrm>
            <a:prstGeom prst="rect">
              <a:avLst/>
            </a:prstGeom>
            <a:noFill/>
            <a:ln>
              <a:noFill/>
            </a:ln>
          </p:spPr>
        </p:pic>
        <p:pic>
          <p:nvPicPr>
            <p:cNvPr id="337" name="Google Shape;337;p34"/>
            <p:cNvPicPr preferRelativeResize="0"/>
            <p:nvPr/>
          </p:nvPicPr>
          <p:blipFill>
            <a:blip r:embed="rId5">
              <a:alphaModFix/>
            </a:blip>
            <a:stretch>
              <a:fillRect/>
            </a:stretch>
          </p:blipFill>
          <p:spPr>
            <a:xfrm>
              <a:off x="7204322" y="1768628"/>
              <a:ext cx="841800" cy="841800"/>
            </a:xfrm>
            <a:prstGeom prst="rect">
              <a:avLst/>
            </a:prstGeom>
            <a:noFill/>
            <a:ln>
              <a:noFill/>
            </a:ln>
          </p:spPr>
        </p:pic>
        <p:pic>
          <p:nvPicPr>
            <p:cNvPr id="338" name="Google Shape;338;p34"/>
            <p:cNvPicPr preferRelativeResize="0"/>
            <p:nvPr/>
          </p:nvPicPr>
          <p:blipFill>
            <a:blip r:embed="rId6">
              <a:alphaModFix/>
            </a:blip>
            <a:stretch>
              <a:fillRect/>
            </a:stretch>
          </p:blipFill>
          <p:spPr>
            <a:xfrm>
              <a:off x="4687488" y="3412988"/>
              <a:ext cx="775325" cy="7753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Usages des utilisateurs déficients </a:t>
            </a:r>
            <a:r>
              <a:rPr lang="fr" b="1">
                <a:highlight>
                  <a:schemeClr val="lt1"/>
                </a:highlight>
              </a:rPr>
              <a:t>visuels</a:t>
            </a:r>
            <a:endParaRPr>
              <a:highlight>
                <a:schemeClr val="lt1"/>
              </a:highlight>
            </a:endParaRPr>
          </a:p>
        </p:txBody>
      </p:sp>
      <p:pic>
        <p:nvPicPr>
          <p:cNvPr id="344" name="Google Shape;344;p35"/>
          <p:cNvPicPr preferRelativeResize="0"/>
          <p:nvPr/>
        </p:nvPicPr>
        <p:blipFill>
          <a:blip r:embed="rId3">
            <a:alphaModFix/>
          </a:blip>
          <a:stretch>
            <a:fillRect/>
          </a:stretch>
        </p:blipFill>
        <p:spPr>
          <a:xfrm>
            <a:off x="497075" y="1382225"/>
            <a:ext cx="1676400" cy="1676400"/>
          </a:xfrm>
          <a:prstGeom prst="rect">
            <a:avLst/>
          </a:prstGeom>
          <a:noFill/>
          <a:ln>
            <a:noFill/>
          </a:ln>
        </p:spPr>
      </p:pic>
      <p:pic>
        <p:nvPicPr>
          <p:cNvPr id="345" name="Google Shape;345;p35"/>
          <p:cNvPicPr preferRelativeResize="0"/>
          <p:nvPr/>
        </p:nvPicPr>
        <p:blipFill>
          <a:blip r:embed="rId4">
            <a:alphaModFix/>
          </a:blip>
          <a:stretch>
            <a:fillRect/>
          </a:stretch>
        </p:blipFill>
        <p:spPr>
          <a:xfrm>
            <a:off x="2273325" y="1382225"/>
            <a:ext cx="1676400" cy="1676400"/>
          </a:xfrm>
          <a:prstGeom prst="rect">
            <a:avLst/>
          </a:prstGeom>
          <a:noFill/>
          <a:ln>
            <a:noFill/>
          </a:ln>
        </p:spPr>
      </p:pic>
      <p:sp>
        <p:nvSpPr>
          <p:cNvPr id="346" name="Google Shape;346;p35"/>
          <p:cNvSpPr txBox="1"/>
          <p:nvPr/>
        </p:nvSpPr>
        <p:spPr>
          <a:xfrm>
            <a:off x="599525" y="3176525"/>
            <a:ext cx="1471500" cy="33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2"/>
                </a:solidFill>
                <a:latin typeface="Open Sans"/>
                <a:ea typeface="Open Sans"/>
                <a:cs typeface="Open Sans"/>
                <a:sym typeface="Open Sans"/>
              </a:rPr>
              <a:t>Lecteurs</a:t>
            </a:r>
            <a:endParaRPr sz="1800">
              <a:solidFill>
                <a:schemeClr val="dk2"/>
              </a:solidFill>
              <a:latin typeface="Open Sans"/>
              <a:ea typeface="Open Sans"/>
              <a:cs typeface="Open Sans"/>
              <a:sym typeface="Open Sans"/>
            </a:endParaRPr>
          </a:p>
          <a:p>
            <a:pPr marL="0" lvl="0" indent="0" algn="ctr" rtl="0">
              <a:spcBef>
                <a:spcPts val="0"/>
              </a:spcBef>
              <a:spcAft>
                <a:spcPts val="0"/>
              </a:spcAft>
              <a:buNone/>
            </a:pPr>
            <a:r>
              <a:rPr lang="fr" sz="1800">
                <a:solidFill>
                  <a:schemeClr val="dk2"/>
                </a:solidFill>
                <a:latin typeface="Open Sans"/>
                <a:ea typeface="Open Sans"/>
                <a:cs typeface="Open Sans"/>
                <a:sym typeface="Open Sans"/>
              </a:rPr>
              <a:t>d’écrans</a:t>
            </a:r>
            <a:endParaRPr sz="1800">
              <a:solidFill>
                <a:schemeClr val="dk2"/>
              </a:solidFill>
              <a:latin typeface="Open Sans"/>
              <a:ea typeface="Open Sans"/>
              <a:cs typeface="Open Sans"/>
              <a:sym typeface="Open Sans"/>
            </a:endParaRPr>
          </a:p>
        </p:txBody>
      </p:sp>
      <p:sp>
        <p:nvSpPr>
          <p:cNvPr id="347" name="Google Shape;347;p35"/>
          <p:cNvSpPr txBox="1"/>
          <p:nvPr/>
        </p:nvSpPr>
        <p:spPr>
          <a:xfrm>
            <a:off x="2375775" y="3176525"/>
            <a:ext cx="1471500" cy="33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2"/>
                </a:solidFill>
                <a:latin typeface="Open Sans"/>
                <a:ea typeface="Open Sans"/>
                <a:cs typeface="Open Sans"/>
                <a:sym typeface="Open Sans"/>
              </a:rPr>
              <a:t>Tablette</a:t>
            </a:r>
            <a:endParaRPr sz="1800">
              <a:solidFill>
                <a:schemeClr val="dk2"/>
              </a:solidFill>
              <a:latin typeface="Open Sans"/>
              <a:ea typeface="Open Sans"/>
              <a:cs typeface="Open Sans"/>
              <a:sym typeface="Open Sans"/>
            </a:endParaRPr>
          </a:p>
          <a:p>
            <a:pPr marL="0" lvl="0" indent="0" algn="ctr" rtl="0">
              <a:spcBef>
                <a:spcPts val="0"/>
              </a:spcBef>
              <a:spcAft>
                <a:spcPts val="0"/>
              </a:spcAft>
              <a:buNone/>
            </a:pPr>
            <a:r>
              <a:rPr lang="fr" sz="1800">
                <a:solidFill>
                  <a:schemeClr val="dk2"/>
                </a:solidFill>
                <a:latin typeface="Open Sans"/>
                <a:ea typeface="Open Sans"/>
                <a:cs typeface="Open Sans"/>
                <a:sym typeface="Open Sans"/>
              </a:rPr>
              <a:t>braille</a:t>
            </a:r>
            <a:endParaRPr sz="1800">
              <a:solidFill>
                <a:schemeClr val="dk2"/>
              </a:solidFill>
              <a:latin typeface="Open Sans"/>
              <a:ea typeface="Open Sans"/>
              <a:cs typeface="Open Sans"/>
              <a:sym typeface="Open Sans"/>
            </a:endParaRPr>
          </a:p>
        </p:txBody>
      </p:sp>
      <p:sp>
        <p:nvSpPr>
          <p:cNvPr id="348" name="Google Shape;348;p35"/>
          <p:cNvSpPr txBox="1"/>
          <p:nvPr/>
        </p:nvSpPr>
        <p:spPr>
          <a:xfrm>
            <a:off x="4102125" y="3905425"/>
            <a:ext cx="43236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300">
                <a:solidFill>
                  <a:schemeClr val="dk2"/>
                </a:solidFill>
                <a:latin typeface="Open Sans"/>
                <a:ea typeface="Open Sans"/>
                <a:cs typeface="Open Sans"/>
                <a:sym typeface="Open Sans"/>
              </a:rPr>
              <a:t>Vidéo exemple d’une personne déficiente visuelle souhaitant effectuer une formalité administrative en utilisant la navigation clavier.</a:t>
            </a:r>
            <a:endParaRPr sz="700">
              <a:solidFill>
                <a:schemeClr val="dk2"/>
              </a:solidFill>
              <a:latin typeface="Open Sans"/>
              <a:ea typeface="Open Sans"/>
              <a:cs typeface="Open Sans"/>
              <a:sym typeface="Open Sans"/>
            </a:endParaRPr>
          </a:p>
        </p:txBody>
      </p:sp>
      <p:pic>
        <p:nvPicPr>
          <p:cNvPr id="349" name="Google Shape;349;p35" title="Video numerik Ea CC bas_court.mp4">
            <a:hlinkClick r:id="rId5"/>
          </p:cNvPr>
          <p:cNvPicPr preferRelativeResize="0"/>
          <p:nvPr/>
        </p:nvPicPr>
        <p:blipFill>
          <a:blip r:embed="rId6">
            <a:alphaModFix/>
          </a:blip>
          <a:stretch>
            <a:fillRect/>
          </a:stretch>
        </p:blipFill>
        <p:spPr>
          <a:xfrm>
            <a:off x="4102125" y="1170125"/>
            <a:ext cx="4668490" cy="2626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Grands principes de l’accessibilité numérique</a:t>
            </a:r>
            <a:endParaRPr>
              <a:highlight>
                <a:schemeClr val="accent6"/>
              </a:highlight>
            </a:endParaRPr>
          </a:p>
        </p:txBody>
      </p:sp>
      <p:pic>
        <p:nvPicPr>
          <p:cNvPr id="355" name="Google Shape;355;p36"/>
          <p:cNvPicPr preferRelativeResize="0"/>
          <p:nvPr/>
        </p:nvPicPr>
        <p:blipFill>
          <a:blip r:embed="rId3">
            <a:alphaModFix/>
          </a:blip>
          <a:stretch>
            <a:fillRect/>
          </a:stretch>
        </p:blipFill>
        <p:spPr>
          <a:xfrm>
            <a:off x="3485750" y="1606825"/>
            <a:ext cx="5165700" cy="2337500"/>
          </a:xfrm>
          <a:prstGeom prst="rect">
            <a:avLst/>
          </a:prstGeom>
          <a:noFill/>
          <a:ln>
            <a:noFill/>
          </a:ln>
        </p:spPr>
      </p:pic>
      <p:sp>
        <p:nvSpPr>
          <p:cNvPr id="356" name="Google Shape;356;p36"/>
          <p:cNvSpPr txBox="1"/>
          <p:nvPr/>
        </p:nvSpPr>
        <p:spPr>
          <a:xfrm>
            <a:off x="429775" y="1230300"/>
            <a:ext cx="7050300" cy="28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800">
                <a:solidFill>
                  <a:srgbClr val="156CA5"/>
                </a:solidFill>
                <a:latin typeface="Open Sans"/>
                <a:ea typeface="Open Sans"/>
                <a:cs typeface="Open Sans"/>
                <a:sym typeface="Open Sans"/>
              </a:rPr>
              <a:t>Les </a:t>
            </a:r>
            <a:r>
              <a:rPr lang="fr" sz="1800" b="1">
                <a:solidFill>
                  <a:srgbClr val="156CA5"/>
                </a:solidFill>
                <a:latin typeface="Open Sans"/>
                <a:ea typeface="Open Sans"/>
                <a:cs typeface="Open Sans"/>
                <a:sym typeface="Open Sans"/>
              </a:rPr>
              <a:t>WCAG </a:t>
            </a:r>
            <a:r>
              <a:rPr lang="fr" i="1">
                <a:solidFill>
                  <a:srgbClr val="156CA5"/>
                </a:solidFill>
                <a:latin typeface="Open Sans"/>
                <a:ea typeface="Open Sans"/>
                <a:cs typeface="Open Sans"/>
                <a:sym typeface="Open Sans"/>
              </a:rPr>
              <a:t>(Web Content Accessibility Guidelines)</a:t>
            </a:r>
            <a:endParaRPr i="1">
              <a:solidFill>
                <a:srgbClr val="156CA5"/>
              </a:solidFill>
              <a:latin typeface="Open Sans"/>
              <a:ea typeface="Open Sans"/>
              <a:cs typeface="Open Sans"/>
              <a:sym typeface="Open Sans"/>
            </a:endParaRPr>
          </a:p>
          <a:p>
            <a:pPr marL="0" lvl="0" indent="0" algn="l" rtl="0">
              <a:spcBef>
                <a:spcPts val="0"/>
              </a:spcBef>
              <a:spcAft>
                <a:spcPts val="0"/>
              </a:spcAft>
              <a:buNone/>
            </a:pPr>
            <a:r>
              <a:rPr lang="fr">
                <a:solidFill>
                  <a:schemeClr val="dk2"/>
                </a:solidFill>
                <a:latin typeface="Open Sans"/>
                <a:ea typeface="Open Sans"/>
                <a:cs typeface="Open Sans"/>
                <a:sym typeface="Open Sans"/>
              </a:rPr>
              <a:t>ou Règles pour l’accessibilité des contenus web</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fr">
                <a:solidFill>
                  <a:srgbClr val="20243B"/>
                </a:solidFill>
                <a:latin typeface="Open Sans"/>
                <a:ea typeface="Open Sans"/>
                <a:cs typeface="Open Sans"/>
                <a:sym typeface="Open Sans"/>
              </a:rPr>
              <a:t>Les WCAG ont </a:t>
            </a:r>
            <a:r>
              <a:rPr lang="fr" b="1">
                <a:solidFill>
                  <a:srgbClr val="156CA5"/>
                </a:solidFill>
                <a:latin typeface="Open Sans"/>
                <a:ea typeface="Open Sans"/>
                <a:cs typeface="Open Sans"/>
                <a:sym typeface="Open Sans"/>
              </a:rPr>
              <a:t>3 niveaux</a:t>
            </a:r>
            <a:endParaRPr b="1">
              <a:solidFill>
                <a:srgbClr val="156CA5"/>
              </a:solidFill>
              <a:latin typeface="Open Sans"/>
              <a:ea typeface="Open Sans"/>
              <a:cs typeface="Open Sans"/>
              <a:sym typeface="Open Sans"/>
            </a:endParaRPr>
          </a:p>
          <a:p>
            <a:pPr marL="0" lvl="0" indent="0" algn="l" rtl="0">
              <a:lnSpc>
                <a:spcPct val="115000"/>
              </a:lnSpc>
              <a:spcBef>
                <a:spcPts val="0"/>
              </a:spcBef>
              <a:spcAft>
                <a:spcPts val="0"/>
              </a:spcAft>
              <a:buNone/>
            </a:pPr>
            <a:r>
              <a:rPr lang="fr">
                <a:solidFill>
                  <a:srgbClr val="20243B"/>
                </a:solidFill>
                <a:latin typeface="Open Sans"/>
                <a:ea typeface="Open Sans"/>
                <a:cs typeface="Open Sans"/>
                <a:sym typeface="Open Sans"/>
              </a:rPr>
              <a:t>d’exigence</a:t>
            </a:r>
            <a:r>
              <a:rPr lang="fr">
                <a:solidFill>
                  <a:srgbClr val="20243B"/>
                </a:solidFill>
              </a:rPr>
              <a:t> </a:t>
            </a:r>
            <a:endParaRPr>
              <a:solidFill>
                <a:srgbClr val="20243B"/>
              </a:solidFill>
            </a:endParaRPr>
          </a:p>
          <a:p>
            <a:pPr marL="457200" lvl="0" indent="-317500" algn="l" rtl="0">
              <a:lnSpc>
                <a:spcPct val="115000"/>
              </a:lnSpc>
              <a:spcBef>
                <a:spcPts val="0"/>
              </a:spcBef>
              <a:spcAft>
                <a:spcPts val="0"/>
              </a:spcAft>
              <a:buSzPts val="1400"/>
              <a:buFont typeface="Open Sans"/>
              <a:buChar char="●"/>
            </a:pPr>
            <a:r>
              <a:rPr lang="fr">
                <a:solidFill>
                  <a:srgbClr val="20243B"/>
                </a:solidFill>
                <a:latin typeface="Open Sans"/>
                <a:ea typeface="Open Sans"/>
                <a:cs typeface="Open Sans"/>
                <a:sym typeface="Open Sans"/>
              </a:rPr>
              <a:t>simple A (A) – 30 critères,</a:t>
            </a:r>
            <a:endParaRPr>
              <a:solidFill>
                <a:srgbClr val="20243B"/>
              </a:solidFill>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fr">
                <a:solidFill>
                  <a:srgbClr val="20243B"/>
                </a:solidFill>
                <a:latin typeface="Open Sans"/>
                <a:ea typeface="Open Sans"/>
                <a:cs typeface="Open Sans"/>
                <a:sym typeface="Open Sans"/>
              </a:rPr>
              <a:t>double A (AA) – 50 critères,</a:t>
            </a:r>
            <a:endParaRPr>
              <a:solidFill>
                <a:srgbClr val="20243B"/>
              </a:solidFill>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fr">
                <a:solidFill>
                  <a:srgbClr val="20243B"/>
                </a:solidFill>
                <a:latin typeface="Open Sans"/>
                <a:ea typeface="Open Sans"/>
                <a:cs typeface="Open Sans"/>
                <a:sym typeface="Open Sans"/>
              </a:rPr>
              <a:t>et triple A (AAA) – 78 critères.</a:t>
            </a:r>
            <a:endParaRPr>
              <a:solidFill>
                <a:srgbClr val="20243B"/>
              </a:solidFill>
              <a:latin typeface="Open Sans"/>
              <a:ea typeface="Open Sans"/>
              <a:cs typeface="Open Sans"/>
              <a:sym typeface="Open Sans"/>
            </a:endParaRPr>
          </a:p>
          <a:p>
            <a:pPr marL="457200" lvl="0" indent="0" algn="l" rtl="0">
              <a:lnSpc>
                <a:spcPct val="115000"/>
              </a:lnSpc>
              <a:spcBef>
                <a:spcPts val="0"/>
              </a:spcBef>
              <a:spcAft>
                <a:spcPts val="0"/>
              </a:spcAft>
              <a:buNone/>
            </a:pPr>
            <a:endParaRPr>
              <a:solidFill>
                <a:srgbClr val="20243B"/>
              </a:solidFill>
              <a:latin typeface="Open Sans"/>
              <a:ea typeface="Open Sans"/>
              <a:cs typeface="Open Sans"/>
              <a:sym typeface="Open Sans"/>
            </a:endParaRPr>
          </a:p>
          <a:p>
            <a:pPr marL="457200" lvl="0" indent="0" algn="l" rtl="0">
              <a:lnSpc>
                <a:spcPct val="115000"/>
              </a:lnSpc>
              <a:spcBef>
                <a:spcPts val="0"/>
              </a:spcBef>
              <a:spcAft>
                <a:spcPts val="0"/>
              </a:spcAft>
              <a:buNone/>
            </a:pPr>
            <a:endParaRPr>
              <a:solidFill>
                <a:srgbClr val="20243B"/>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20243B"/>
              </a:solidFill>
              <a:latin typeface="Open Sans"/>
              <a:ea typeface="Open Sans"/>
              <a:cs typeface="Open Sans"/>
              <a:sym typeface="Open Sans"/>
            </a:endParaRPr>
          </a:p>
          <a:p>
            <a:pPr marL="0" lvl="0" indent="0" algn="l" rtl="0">
              <a:lnSpc>
                <a:spcPct val="115000"/>
              </a:lnSpc>
              <a:spcBef>
                <a:spcPts val="0"/>
              </a:spcBef>
              <a:spcAft>
                <a:spcPts val="0"/>
              </a:spcAft>
              <a:buNone/>
            </a:pPr>
            <a:r>
              <a:rPr lang="fr">
                <a:solidFill>
                  <a:srgbClr val="20243B"/>
                </a:solidFill>
                <a:latin typeface="Open Sans"/>
                <a:ea typeface="Open Sans"/>
                <a:cs typeface="Open Sans"/>
                <a:sym typeface="Open Sans"/>
              </a:rPr>
              <a:t>	</a:t>
            </a:r>
            <a:r>
              <a:rPr lang="fr">
                <a:solidFill>
                  <a:srgbClr val="20243B"/>
                </a:solidFill>
                <a:latin typeface="Open Sans SemiBold"/>
                <a:ea typeface="Open Sans SemiBold"/>
                <a:cs typeface="Open Sans SemiBold"/>
                <a:sym typeface="Open Sans SemiBold"/>
              </a:rPr>
              <a:t>Utilisation du Référentiel RGAA</a:t>
            </a:r>
            <a:r>
              <a:rPr lang="fr">
                <a:solidFill>
                  <a:srgbClr val="20243B"/>
                </a:solidFill>
                <a:latin typeface="Open Sans"/>
                <a:ea typeface="Open Sans"/>
                <a:cs typeface="Open Sans"/>
                <a:sym typeface="Open Sans"/>
              </a:rPr>
              <a:t> </a:t>
            </a:r>
            <a:r>
              <a:rPr lang="fr" sz="1200">
                <a:solidFill>
                  <a:srgbClr val="20243B"/>
                </a:solidFill>
                <a:latin typeface="Open Sans"/>
                <a:ea typeface="Open Sans"/>
                <a:cs typeface="Open Sans"/>
                <a:sym typeface="Open Sans"/>
              </a:rPr>
              <a:t>(Référentiel général d'amélioration de l'accessibilité)</a:t>
            </a:r>
            <a:endParaRPr sz="1200">
              <a:solidFill>
                <a:srgbClr val="20243B"/>
              </a:solidFill>
              <a:latin typeface="Open Sans"/>
              <a:ea typeface="Open Sans"/>
              <a:cs typeface="Open Sans"/>
              <a:sym typeface="Open Sans"/>
            </a:endParaRPr>
          </a:p>
        </p:txBody>
      </p:sp>
      <p:pic>
        <p:nvPicPr>
          <p:cNvPr id="357" name="Google Shape;357;p36"/>
          <p:cNvPicPr preferRelativeResize="0"/>
          <p:nvPr/>
        </p:nvPicPr>
        <p:blipFill>
          <a:blip r:embed="rId4">
            <a:alphaModFix/>
          </a:blip>
          <a:stretch>
            <a:fillRect/>
          </a:stretch>
        </p:blipFill>
        <p:spPr>
          <a:xfrm>
            <a:off x="8089475" y="4146500"/>
            <a:ext cx="561975" cy="457200"/>
          </a:xfrm>
          <a:prstGeom prst="rect">
            <a:avLst/>
          </a:prstGeom>
          <a:noFill/>
          <a:ln>
            <a:noFill/>
          </a:ln>
        </p:spPr>
      </p:pic>
      <p:pic>
        <p:nvPicPr>
          <p:cNvPr id="358" name="Google Shape;358;p36"/>
          <p:cNvPicPr preferRelativeResize="0"/>
          <p:nvPr/>
        </p:nvPicPr>
        <p:blipFill>
          <a:blip r:embed="rId5">
            <a:alphaModFix/>
          </a:blip>
          <a:stretch>
            <a:fillRect/>
          </a:stretch>
        </p:blipFill>
        <p:spPr>
          <a:xfrm>
            <a:off x="544450" y="3944325"/>
            <a:ext cx="380826" cy="38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fr" b="1" dirty="0"/>
              <a:t>Législation en France</a:t>
            </a:r>
            <a:endParaRPr b="1" dirty="0">
              <a:solidFill>
                <a:schemeClr val="accent6"/>
              </a:solidFill>
            </a:endParaRPr>
          </a:p>
        </p:txBody>
      </p:sp>
      <p:cxnSp>
        <p:nvCxnSpPr>
          <p:cNvPr id="364" name="Google Shape;364;p37"/>
          <p:cNvCxnSpPr/>
          <p:nvPr/>
        </p:nvCxnSpPr>
        <p:spPr>
          <a:xfrm>
            <a:off x="434350" y="4194825"/>
            <a:ext cx="6097800" cy="0"/>
          </a:xfrm>
          <a:prstGeom prst="straightConnector1">
            <a:avLst/>
          </a:prstGeom>
          <a:noFill/>
          <a:ln w="9525" cap="flat" cmpd="sng">
            <a:solidFill>
              <a:srgbClr val="156CA5"/>
            </a:solidFill>
            <a:prstDash val="solid"/>
            <a:round/>
            <a:headEnd type="none" w="med" len="med"/>
            <a:tailEnd type="none" w="med" len="med"/>
          </a:ln>
        </p:spPr>
      </p:cxnSp>
      <p:sp>
        <p:nvSpPr>
          <p:cNvPr id="365" name="Google Shape;365;p37"/>
          <p:cNvSpPr/>
          <p:nvPr/>
        </p:nvSpPr>
        <p:spPr>
          <a:xfrm>
            <a:off x="1303025" y="4131975"/>
            <a:ext cx="120000" cy="120000"/>
          </a:xfrm>
          <a:prstGeom prst="flowChartConnector">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366" name="Google Shape;366;p37"/>
          <p:cNvSpPr txBox="1"/>
          <p:nvPr/>
        </p:nvSpPr>
        <p:spPr>
          <a:xfrm>
            <a:off x="985775" y="4366275"/>
            <a:ext cx="754500" cy="17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rgbClr val="156CA5"/>
                </a:solidFill>
                <a:latin typeface="Open Sans"/>
                <a:ea typeface="Open Sans"/>
                <a:cs typeface="Open Sans"/>
                <a:sym typeface="Open Sans"/>
              </a:rPr>
              <a:t>2005</a:t>
            </a:r>
            <a:endParaRPr sz="1500" b="1">
              <a:solidFill>
                <a:srgbClr val="156CA5"/>
              </a:solidFill>
              <a:latin typeface="Open Sans"/>
              <a:ea typeface="Open Sans"/>
              <a:cs typeface="Open Sans"/>
              <a:sym typeface="Open Sans"/>
            </a:endParaRPr>
          </a:p>
        </p:txBody>
      </p:sp>
      <p:sp>
        <p:nvSpPr>
          <p:cNvPr id="367" name="Google Shape;367;p37"/>
          <p:cNvSpPr/>
          <p:nvPr/>
        </p:nvSpPr>
        <p:spPr>
          <a:xfrm>
            <a:off x="3349650" y="4131975"/>
            <a:ext cx="120000" cy="120000"/>
          </a:xfrm>
          <a:prstGeom prst="flowChartConnector">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368" name="Google Shape;368;p37"/>
          <p:cNvSpPr txBox="1"/>
          <p:nvPr/>
        </p:nvSpPr>
        <p:spPr>
          <a:xfrm>
            <a:off x="3032400" y="4366275"/>
            <a:ext cx="754500" cy="17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rgbClr val="156CA5"/>
                </a:solidFill>
                <a:latin typeface="Open Sans"/>
                <a:ea typeface="Open Sans"/>
                <a:cs typeface="Open Sans"/>
                <a:sym typeface="Open Sans"/>
              </a:rPr>
              <a:t>2018</a:t>
            </a:r>
            <a:endParaRPr sz="1500" b="1">
              <a:solidFill>
                <a:srgbClr val="156CA5"/>
              </a:solidFill>
              <a:latin typeface="Open Sans"/>
              <a:ea typeface="Open Sans"/>
              <a:cs typeface="Open Sans"/>
              <a:sym typeface="Open Sans"/>
            </a:endParaRPr>
          </a:p>
        </p:txBody>
      </p:sp>
      <p:sp>
        <p:nvSpPr>
          <p:cNvPr id="369" name="Google Shape;369;p37"/>
          <p:cNvSpPr/>
          <p:nvPr/>
        </p:nvSpPr>
        <p:spPr>
          <a:xfrm>
            <a:off x="5472025" y="4131975"/>
            <a:ext cx="120000" cy="120000"/>
          </a:xfrm>
          <a:prstGeom prst="flowChartConnector">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370" name="Google Shape;370;p37"/>
          <p:cNvSpPr txBox="1"/>
          <p:nvPr/>
        </p:nvSpPr>
        <p:spPr>
          <a:xfrm>
            <a:off x="5154775" y="4366275"/>
            <a:ext cx="754500" cy="17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rgbClr val="156CA5"/>
                </a:solidFill>
                <a:latin typeface="Open Sans"/>
                <a:ea typeface="Open Sans"/>
                <a:cs typeface="Open Sans"/>
                <a:sym typeface="Open Sans"/>
              </a:rPr>
              <a:t>2023</a:t>
            </a:r>
            <a:endParaRPr sz="1500" b="1">
              <a:solidFill>
                <a:srgbClr val="156CA5"/>
              </a:solidFill>
              <a:latin typeface="Open Sans"/>
              <a:ea typeface="Open Sans"/>
              <a:cs typeface="Open Sans"/>
              <a:sym typeface="Open Sans"/>
            </a:endParaRPr>
          </a:p>
        </p:txBody>
      </p:sp>
      <p:sp>
        <p:nvSpPr>
          <p:cNvPr id="371" name="Google Shape;371;p37"/>
          <p:cNvSpPr/>
          <p:nvPr/>
        </p:nvSpPr>
        <p:spPr>
          <a:xfrm>
            <a:off x="340025" y="1314425"/>
            <a:ext cx="1905900" cy="1828800"/>
          </a:xfrm>
          <a:prstGeom prst="roundRect">
            <a:avLst>
              <a:gd name="adj" fmla="val 16667"/>
            </a:avLst>
          </a:prstGeom>
          <a:noFill/>
          <a:ln w="9525"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a:solidFill>
                  <a:srgbClr val="156CA5"/>
                </a:solidFill>
                <a:latin typeface="Open Sans"/>
                <a:ea typeface="Open Sans"/>
                <a:cs typeface="Open Sans"/>
                <a:sym typeface="Open Sans"/>
              </a:rPr>
              <a:t>Article 47</a:t>
            </a:r>
            <a:endParaRPr sz="1200" b="1">
              <a:solidFill>
                <a:srgbClr val="156CA5"/>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fr" sz="1000" b="1">
                <a:solidFill>
                  <a:srgbClr val="156CA5"/>
                </a:solidFill>
                <a:latin typeface="Open Sans"/>
                <a:ea typeface="Open Sans"/>
                <a:cs typeface="Open Sans"/>
                <a:sym typeface="Open Sans"/>
              </a:rPr>
              <a:t>Loi du 11 février 2005</a:t>
            </a:r>
            <a:endParaRPr sz="1000" b="1">
              <a:solidFill>
                <a:srgbClr val="156CA5"/>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sz="1200">
              <a:solidFill>
                <a:schemeClr val="dk2"/>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fr" sz="900">
                <a:solidFill>
                  <a:srgbClr val="2C3E50"/>
                </a:solidFill>
                <a:highlight>
                  <a:srgbClr val="FFFFFF"/>
                </a:highlight>
                <a:latin typeface="Open Sans"/>
                <a:ea typeface="Open Sans"/>
                <a:cs typeface="Open Sans"/>
                <a:sym typeface="Open Sans"/>
              </a:rPr>
              <a:t>accessibilité numérique est une obligation légale en France</a:t>
            </a: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fr" sz="900" b="1">
                <a:solidFill>
                  <a:srgbClr val="156CA5"/>
                </a:solidFill>
                <a:highlight>
                  <a:srgbClr val="FFFFFF"/>
                </a:highlight>
                <a:latin typeface="Open Sans"/>
                <a:ea typeface="Open Sans"/>
                <a:cs typeface="Open Sans"/>
                <a:sym typeface="Open Sans"/>
              </a:rPr>
              <a:t>Pour qui ? </a:t>
            </a:r>
            <a:r>
              <a:rPr lang="fr" sz="900">
                <a:solidFill>
                  <a:srgbClr val="2C3E50"/>
                </a:solidFill>
                <a:highlight>
                  <a:srgbClr val="FFFFFF"/>
                </a:highlight>
                <a:latin typeface="Open Sans"/>
                <a:ea typeface="Open Sans"/>
                <a:cs typeface="Open Sans"/>
                <a:sym typeface="Open Sans"/>
              </a:rPr>
              <a:t>Services Publics</a:t>
            </a:r>
            <a:endParaRPr>
              <a:latin typeface="Open Sans Light"/>
              <a:ea typeface="Open Sans Light"/>
              <a:cs typeface="Open Sans Light"/>
              <a:sym typeface="Open Sans Light"/>
            </a:endParaRPr>
          </a:p>
        </p:txBody>
      </p:sp>
      <p:sp>
        <p:nvSpPr>
          <p:cNvPr id="372" name="Google Shape;372;p37"/>
          <p:cNvSpPr/>
          <p:nvPr/>
        </p:nvSpPr>
        <p:spPr>
          <a:xfrm>
            <a:off x="2456700" y="1314425"/>
            <a:ext cx="1905900" cy="1828800"/>
          </a:xfrm>
          <a:prstGeom prst="roundRect">
            <a:avLst>
              <a:gd name="adj" fmla="val 16667"/>
            </a:avLst>
          </a:prstGeom>
          <a:noFill/>
          <a:ln w="9525"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rgbClr val="156CA5"/>
                </a:solidFill>
                <a:latin typeface="Open Sans"/>
                <a:ea typeface="Open Sans"/>
                <a:cs typeface="Open Sans"/>
                <a:sym typeface="Open Sans"/>
              </a:rPr>
              <a:t>Article 80</a:t>
            </a:r>
            <a:endParaRPr sz="1200" b="1">
              <a:solidFill>
                <a:srgbClr val="156CA5"/>
              </a:solidFill>
              <a:latin typeface="Open Sans"/>
              <a:ea typeface="Open Sans"/>
              <a:cs typeface="Open Sans"/>
              <a:sym typeface="Open Sans"/>
            </a:endParaRPr>
          </a:p>
          <a:p>
            <a:pPr marL="0" lvl="0" indent="0" algn="ctr" rtl="0">
              <a:spcBef>
                <a:spcPts val="0"/>
              </a:spcBef>
              <a:spcAft>
                <a:spcPts val="0"/>
              </a:spcAft>
              <a:buNone/>
            </a:pPr>
            <a:r>
              <a:rPr lang="fr" sz="1000" b="1">
                <a:solidFill>
                  <a:srgbClr val="156CA5"/>
                </a:solidFill>
                <a:latin typeface="Open Sans"/>
                <a:ea typeface="Open Sans"/>
                <a:cs typeface="Open Sans"/>
                <a:sym typeface="Open Sans"/>
              </a:rPr>
              <a:t>loi n°2018-771</a:t>
            </a:r>
            <a:endParaRPr sz="1000" b="1">
              <a:solidFill>
                <a:srgbClr val="156CA5"/>
              </a:solidFill>
              <a:latin typeface="Open Sans"/>
              <a:ea typeface="Open Sans"/>
              <a:cs typeface="Open Sans"/>
              <a:sym typeface="Open Sans"/>
            </a:endParaRPr>
          </a:p>
          <a:p>
            <a:pPr marL="0" lvl="0" indent="0" algn="ctr" rtl="0">
              <a:spcBef>
                <a:spcPts val="0"/>
              </a:spcBef>
              <a:spcAft>
                <a:spcPts val="0"/>
              </a:spcAft>
              <a:buNone/>
            </a:pPr>
            <a:r>
              <a:rPr lang="fr" sz="1000" b="1">
                <a:solidFill>
                  <a:srgbClr val="156CA5"/>
                </a:solidFill>
                <a:latin typeface="Open Sans"/>
                <a:ea typeface="Open Sans"/>
                <a:cs typeface="Open Sans"/>
                <a:sym typeface="Open Sans"/>
              </a:rPr>
              <a:t>septembre 2018</a:t>
            </a:r>
            <a:endParaRPr sz="1000" b="1">
              <a:solidFill>
                <a:srgbClr val="156CA5"/>
              </a:solidFill>
              <a:latin typeface="Open Sans"/>
              <a:ea typeface="Open Sans"/>
              <a:cs typeface="Open Sans"/>
              <a:sym typeface="Open Sans"/>
            </a:endParaRPr>
          </a:p>
          <a:p>
            <a:pPr marL="0" lvl="0" indent="0" algn="ctr" rtl="0">
              <a:spcBef>
                <a:spcPts val="0"/>
              </a:spcBef>
              <a:spcAft>
                <a:spcPts val="0"/>
              </a:spcAft>
              <a:buNone/>
            </a:pPr>
            <a:endParaRPr sz="1200">
              <a:solidFill>
                <a:schemeClr val="dk2"/>
              </a:solidFill>
              <a:latin typeface="Open Sans"/>
              <a:ea typeface="Open Sans"/>
              <a:cs typeface="Open Sans"/>
              <a:sym typeface="Open Sans"/>
            </a:endParaRPr>
          </a:p>
          <a:p>
            <a:pPr marL="0" lvl="0" indent="0" algn="ctr" rtl="0">
              <a:spcBef>
                <a:spcPts val="0"/>
              </a:spcBef>
              <a:spcAft>
                <a:spcPts val="0"/>
              </a:spcAft>
              <a:buNone/>
            </a:pPr>
            <a:r>
              <a:rPr lang="fr" sz="900">
                <a:solidFill>
                  <a:srgbClr val="2C3E50"/>
                </a:solidFill>
                <a:highlight>
                  <a:srgbClr val="FFFFFF"/>
                </a:highlight>
                <a:latin typeface="Open Sans"/>
                <a:ea typeface="Open Sans"/>
                <a:cs typeface="Open Sans"/>
                <a:sym typeface="Open Sans"/>
              </a:rPr>
              <a:t>précision du périmètre (sites internet, intranet, extranet, applications mobiles, etc.)</a:t>
            </a: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None/>
            </a:pP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None/>
            </a:pPr>
            <a:r>
              <a:rPr lang="fr" sz="900" b="1">
                <a:solidFill>
                  <a:srgbClr val="156CA5"/>
                </a:solidFill>
                <a:highlight>
                  <a:srgbClr val="FFFFFF"/>
                </a:highlight>
                <a:latin typeface="Open Sans"/>
                <a:ea typeface="Open Sans"/>
                <a:cs typeface="Open Sans"/>
                <a:sym typeface="Open Sans"/>
              </a:rPr>
              <a:t>Pour qui ? </a:t>
            </a:r>
            <a:r>
              <a:rPr lang="fr" sz="900">
                <a:solidFill>
                  <a:srgbClr val="2C3E50"/>
                </a:solidFill>
                <a:highlight>
                  <a:srgbClr val="FFFFFF"/>
                </a:highlight>
                <a:latin typeface="Open Sans"/>
                <a:ea typeface="Open Sans"/>
                <a:cs typeface="Open Sans"/>
                <a:sym typeface="Open Sans"/>
              </a:rPr>
              <a:t>Services Publics + Entreprise privées avec CA de +250 Millions d’€</a:t>
            </a:r>
            <a:endParaRPr>
              <a:latin typeface="Open Sans Light"/>
              <a:ea typeface="Open Sans Light"/>
              <a:cs typeface="Open Sans Light"/>
              <a:sym typeface="Open Sans Light"/>
            </a:endParaRPr>
          </a:p>
        </p:txBody>
      </p:sp>
      <p:sp>
        <p:nvSpPr>
          <p:cNvPr id="373" name="Google Shape;373;p37"/>
          <p:cNvSpPr/>
          <p:nvPr/>
        </p:nvSpPr>
        <p:spPr>
          <a:xfrm>
            <a:off x="340025" y="3257525"/>
            <a:ext cx="1917300" cy="462900"/>
          </a:xfrm>
          <a:prstGeom prst="roundRect">
            <a:avLst>
              <a:gd name="adj" fmla="val 16667"/>
            </a:avLst>
          </a:prstGeom>
          <a:noFill/>
          <a:ln w="9525"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solidFill>
                  <a:srgbClr val="156CA5"/>
                </a:solidFill>
                <a:highlight>
                  <a:srgbClr val="FFFFFF"/>
                </a:highlight>
                <a:latin typeface="Open Sans"/>
                <a:ea typeface="Open Sans"/>
                <a:cs typeface="Open Sans"/>
                <a:sym typeface="Open Sans"/>
              </a:rPr>
              <a:t>Légal</a:t>
            </a:r>
            <a:endParaRPr sz="900" b="1">
              <a:solidFill>
                <a:srgbClr val="156CA5"/>
              </a:solidFill>
              <a:highlight>
                <a:srgbClr val="FFFFFF"/>
              </a:highlight>
              <a:latin typeface="Open Sans"/>
              <a:ea typeface="Open Sans"/>
              <a:cs typeface="Open Sans"/>
              <a:sym typeface="Open Sans"/>
            </a:endParaRPr>
          </a:p>
          <a:p>
            <a:pPr marL="0" lvl="0" indent="0" algn="ctr" rtl="0">
              <a:spcBef>
                <a:spcPts val="0"/>
              </a:spcBef>
              <a:spcAft>
                <a:spcPts val="0"/>
              </a:spcAft>
              <a:buNone/>
            </a:pPr>
            <a:r>
              <a:rPr lang="fr" sz="900">
                <a:solidFill>
                  <a:srgbClr val="2C3E50"/>
                </a:solidFill>
                <a:highlight>
                  <a:srgbClr val="FFFFFF"/>
                </a:highlight>
                <a:latin typeface="Open Sans"/>
                <a:ea typeface="Open Sans"/>
                <a:cs typeface="Open Sans"/>
                <a:sym typeface="Open Sans"/>
              </a:rPr>
              <a:t>Sanctions précisées</a:t>
            </a:r>
            <a:endParaRPr sz="900">
              <a:solidFill>
                <a:srgbClr val="2C3E50"/>
              </a:solidFill>
              <a:highlight>
                <a:srgbClr val="FFFFFF"/>
              </a:highlight>
              <a:latin typeface="Open Sans"/>
              <a:ea typeface="Open Sans"/>
              <a:cs typeface="Open Sans"/>
              <a:sym typeface="Open Sans"/>
            </a:endParaRPr>
          </a:p>
        </p:txBody>
      </p:sp>
      <p:sp>
        <p:nvSpPr>
          <p:cNvPr id="374" name="Google Shape;374;p37"/>
          <p:cNvSpPr/>
          <p:nvPr/>
        </p:nvSpPr>
        <p:spPr>
          <a:xfrm>
            <a:off x="4573375" y="1314425"/>
            <a:ext cx="1917300" cy="1828800"/>
          </a:xfrm>
          <a:prstGeom prst="roundRect">
            <a:avLst>
              <a:gd name="adj" fmla="val 16667"/>
            </a:avLst>
          </a:prstGeom>
          <a:noFill/>
          <a:ln w="9525"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rgbClr val="156CA5"/>
                </a:solidFill>
                <a:latin typeface="Open Sans"/>
                <a:ea typeface="Open Sans"/>
                <a:cs typeface="Open Sans"/>
                <a:sym typeface="Open Sans"/>
              </a:rPr>
              <a:t>Article 86</a:t>
            </a:r>
            <a:endParaRPr sz="1200" b="1">
              <a:solidFill>
                <a:srgbClr val="156CA5"/>
              </a:solidFill>
              <a:latin typeface="Open Sans"/>
              <a:ea typeface="Open Sans"/>
              <a:cs typeface="Open Sans"/>
              <a:sym typeface="Open Sans"/>
            </a:endParaRPr>
          </a:p>
          <a:p>
            <a:pPr marL="0" lvl="0" indent="0" algn="ctr" rtl="0">
              <a:spcBef>
                <a:spcPts val="0"/>
              </a:spcBef>
              <a:spcAft>
                <a:spcPts val="0"/>
              </a:spcAft>
              <a:buNone/>
            </a:pPr>
            <a:r>
              <a:rPr lang="fr" sz="1000" b="1">
                <a:solidFill>
                  <a:srgbClr val="156CA5"/>
                </a:solidFill>
                <a:latin typeface="Open Sans"/>
                <a:ea typeface="Open Sans"/>
                <a:cs typeface="Open Sans"/>
                <a:sym typeface="Open Sans"/>
              </a:rPr>
              <a:t>loi n°2023-171</a:t>
            </a:r>
            <a:endParaRPr sz="1000" b="1">
              <a:solidFill>
                <a:srgbClr val="156CA5"/>
              </a:solidFill>
              <a:latin typeface="Open Sans"/>
              <a:ea typeface="Open Sans"/>
              <a:cs typeface="Open Sans"/>
              <a:sym typeface="Open Sans"/>
            </a:endParaRPr>
          </a:p>
          <a:p>
            <a:pPr marL="0" lvl="0" indent="0" algn="ctr" rtl="0">
              <a:spcBef>
                <a:spcPts val="0"/>
              </a:spcBef>
              <a:spcAft>
                <a:spcPts val="0"/>
              </a:spcAft>
              <a:buNone/>
            </a:pPr>
            <a:r>
              <a:rPr lang="fr" sz="1000" b="1">
                <a:solidFill>
                  <a:srgbClr val="156CA5"/>
                </a:solidFill>
                <a:latin typeface="Open Sans"/>
                <a:ea typeface="Open Sans"/>
                <a:cs typeface="Open Sans"/>
                <a:sym typeface="Open Sans"/>
              </a:rPr>
              <a:t>mars 2023</a:t>
            </a:r>
            <a:endParaRPr sz="1000" b="1">
              <a:solidFill>
                <a:srgbClr val="156CA5"/>
              </a:solidFill>
              <a:latin typeface="Open Sans"/>
              <a:ea typeface="Open Sans"/>
              <a:cs typeface="Open Sans"/>
              <a:sym typeface="Open Sans"/>
            </a:endParaRPr>
          </a:p>
          <a:p>
            <a:pPr marL="0" lvl="0" indent="0" algn="ctr" rtl="0">
              <a:spcBef>
                <a:spcPts val="0"/>
              </a:spcBef>
              <a:spcAft>
                <a:spcPts val="0"/>
              </a:spcAft>
              <a:buNone/>
            </a:pPr>
            <a:endParaRPr sz="1200">
              <a:solidFill>
                <a:schemeClr val="dk2"/>
              </a:solidFill>
              <a:latin typeface="Open Sans"/>
              <a:ea typeface="Open Sans"/>
              <a:cs typeface="Open Sans"/>
              <a:sym typeface="Open Sans"/>
            </a:endParaRPr>
          </a:p>
          <a:p>
            <a:pPr marL="0" lvl="0" indent="0" algn="ctr" rtl="0">
              <a:spcBef>
                <a:spcPts val="0"/>
              </a:spcBef>
              <a:spcAft>
                <a:spcPts val="0"/>
              </a:spcAft>
              <a:buNone/>
            </a:pPr>
            <a:r>
              <a:rPr lang="fr" sz="900">
                <a:solidFill>
                  <a:srgbClr val="2C3E50"/>
                </a:solidFill>
                <a:highlight>
                  <a:srgbClr val="FFFFFF"/>
                </a:highlight>
                <a:latin typeface="Open Sans"/>
                <a:ea typeface="Open Sans"/>
                <a:cs typeface="Open Sans"/>
                <a:sym typeface="Open Sans"/>
              </a:rPr>
              <a:t>adaptations au Droit de l’Union Européenne</a:t>
            </a: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None/>
            </a:pP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None/>
            </a:pPr>
            <a:r>
              <a:rPr lang="fr" sz="900" b="1">
                <a:solidFill>
                  <a:srgbClr val="156CA5"/>
                </a:solidFill>
                <a:highlight>
                  <a:srgbClr val="FFFFFF"/>
                </a:highlight>
                <a:latin typeface="Open Sans"/>
                <a:ea typeface="Open Sans"/>
                <a:cs typeface="Open Sans"/>
                <a:sym typeface="Open Sans"/>
              </a:rPr>
              <a:t>Pour qui ? </a:t>
            </a:r>
            <a:r>
              <a:rPr lang="fr" sz="900">
                <a:solidFill>
                  <a:srgbClr val="2C3E50"/>
                </a:solidFill>
                <a:highlight>
                  <a:srgbClr val="FFFFFF"/>
                </a:highlight>
                <a:latin typeface="Open Sans"/>
                <a:ea typeface="Open Sans"/>
                <a:cs typeface="Open Sans"/>
                <a:sym typeface="Open Sans"/>
              </a:rPr>
              <a:t>Services Publics </a:t>
            </a:r>
            <a:r>
              <a:rPr lang="fr" sz="900" b="1">
                <a:solidFill>
                  <a:srgbClr val="156CA5"/>
                </a:solidFill>
                <a:highlight>
                  <a:srgbClr val="FFFFFF"/>
                </a:highlight>
                <a:latin typeface="Open Sans"/>
                <a:ea typeface="Open Sans"/>
                <a:cs typeface="Open Sans"/>
                <a:sym typeface="Open Sans"/>
              </a:rPr>
              <a:t>+ </a:t>
            </a:r>
            <a:r>
              <a:rPr lang="fr" sz="900">
                <a:solidFill>
                  <a:srgbClr val="2C3E50"/>
                </a:solidFill>
                <a:highlight>
                  <a:srgbClr val="FFFFFF"/>
                </a:highlight>
                <a:latin typeface="Open Sans"/>
                <a:ea typeface="Open Sans"/>
                <a:cs typeface="Open Sans"/>
                <a:sym typeface="Open Sans"/>
              </a:rPr>
              <a:t>Entreprise privées avec CA de +250 Millions d’€ </a:t>
            </a:r>
            <a:r>
              <a:rPr lang="fr" sz="900" b="1">
                <a:solidFill>
                  <a:srgbClr val="156CA5"/>
                </a:solidFill>
                <a:highlight>
                  <a:srgbClr val="FFFFFF"/>
                </a:highlight>
                <a:latin typeface="Open Sans"/>
                <a:ea typeface="Open Sans"/>
                <a:cs typeface="Open Sans"/>
                <a:sym typeface="Open Sans"/>
              </a:rPr>
              <a:t>+ </a:t>
            </a:r>
            <a:r>
              <a:rPr lang="fr" sz="900">
                <a:solidFill>
                  <a:srgbClr val="2C3E50"/>
                </a:solidFill>
                <a:highlight>
                  <a:srgbClr val="FFFFFF"/>
                </a:highlight>
                <a:latin typeface="Open Sans"/>
                <a:ea typeface="Open Sans"/>
                <a:cs typeface="Open Sans"/>
                <a:sym typeface="Open Sans"/>
              </a:rPr>
              <a:t>Entreprises fournissant des produits et services.</a:t>
            </a:r>
            <a:endParaRPr sz="900">
              <a:solidFill>
                <a:srgbClr val="2C3E50"/>
              </a:solidFill>
              <a:highlight>
                <a:srgbClr val="FFFFFF"/>
              </a:highlight>
              <a:latin typeface="Open Sans"/>
              <a:ea typeface="Open Sans"/>
              <a:cs typeface="Open Sans"/>
              <a:sym typeface="Open Sans"/>
            </a:endParaRPr>
          </a:p>
        </p:txBody>
      </p:sp>
      <p:sp>
        <p:nvSpPr>
          <p:cNvPr id="375" name="Google Shape;375;p37"/>
          <p:cNvSpPr/>
          <p:nvPr/>
        </p:nvSpPr>
        <p:spPr>
          <a:xfrm>
            <a:off x="4610375" y="3257525"/>
            <a:ext cx="1917300" cy="462900"/>
          </a:xfrm>
          <a:prstGeom prst="roundRect">
            <a:avLst>
              <a:gd name="adj" fmla="val 16667"/>
            </a:avLst>
          </a:prstGeom>
          <a:noFill/>
          <a:ln w="9525"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solidFill>
                  <a:srgbClr val="156CA5"/>
                </a:solidFill>
                <a:highlight>
                  <a:srgbClr val="FFFFFF"/>
                </a:highlight>
                <a:latin typeface="Open Sans"/>
                <a:ea typeface="Open Sans"/>
                <a:cs typeface="Open Sans"/>
                <a:sym typeface="Open Sans"/>
              </a:rPr>
              <a:t>Légal</a:t>
            </a:r>
            <a:endParaRPr sz="900" b="1">
              <a:solidFill>
                <a:srgbClr val="156CA5"/>
              </a:solidFill>
              <a:highlight>
                <a:srgbClr val="FFFFFF"/>
              </a:highlight>
              <a:latin typeface="Open Sans"/>
              <a:ea typeface="Open Sans"/>
              <a:cs typeface="Open Sans"/>
              <a:sym typeface="Open Sans"/>
            </a:endParaRPr>
          </a:p>
          <a:p>
            <a:pPr marL="0" lvl="0" indent="0" algn="ctr" rtl="0">
              <a:spcBef>
                <a:spcPts val="0"/>
              </a:spcBef>
              <a:spcAft>
                <a:spcPts val="0"/>
              </a:spcAft>
              <a:buNone/>
            </a:pPr>
            <a:r>
              <a:rPr lang="fr" sz="900">
                <a:solidFill>
                  <a:srgbClr val="2C3E50"/>
                </a:solidFill>
                <a:highlight>
                  <a:srgbClr val="FFFFFF"/>
                </a:highlight>
                <a:latin typeface="Open Sans"/>
                <a:ea typeface="Open Sans"/>
                <a:cs typeface="Open Sans"/>
                <a:sym typeface="Open Sans"/>
              </a:rPr>
              <a:t>Nomination des organismes</a:t>
            </a:r>
            <a:endParaRPr sz="900">
              <a:solidFill>
                <a:srgbClr val="2C3E50"/>
              </a:solidFill>
              <a:highlight>
                <a:srgbClr val="FFFFFF"/>
              </a:highlight>
              <a:latin typeface="Open Sans"/>
              <a:ea typeface="Open Sans"/>
              <a:cs typeface="Open Sans"/>
              <a:sym typeface="Open Sans"/>
            </a:endParaRPr>
          </a:p>
          <a:p>
            <a:pPr marL="0" lvl="0" indent="0" algn="ctr" rtl="0">
              <a:spcBef>
                <a:spcPts val="0"/>
              </a:spcBef>
              <a:spcAft>
                <a:spcPts val="0"/>
              </a:spcAft>
              <a:buNone/>
            </a:pPr>
            <a:r>
              <a:rPr lang="fr" sz="900">
                <a:solidFill>
                  <a:srgbClr val="2C3E50"/>
                </a:solidFill>
                <a:highlight>
                  <a:srgbClr val="FFFFFF"/>
                </a:highlight>
                <a:latin typeface="Open Sans"/>
                <a:ea typeface="Open Sans"/>
                <a:cs typeface="Open Sans"/>
                <a:sym typeface="Open Sans"/>
              </a:rPr>
              <a:t>de contrôle</a:t>
            </a:r>
            <a:endParaRPr sz="900">
              <a:solidFill>
                <a:srgbClr val="2C3E50"/>
              </a:solidFill>
              <a:highlight>
                <a:srgbClr val="FFFFFF"/>
              </a:highlight>
              <a:latin typeface="Open Sans"/>
              <a:ea typeface="Open Sans"/>
              <a:cs typeface="Open Sans"/>
              <a:sym typeface="Open Sans"/>
            </a:endParaRPr>
          </a:p>
        </p:txBody>
      </p:sp>
      <p:sp>
        <p:nvSpPr>
          <p:cNvPr id="376" name="Google Shape;376;p37"/>
          <p:cNvSpPr txBox="1"/>
          <p:nvPr/>
        </p:nvSpPr>
        <p:spPr>
          <a:xfrm>
            <a:off x="6726550" y="1383025"/>
            <a:ext cx="2017500" cy="23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rgbClr val="156CA5"/>
                </a:solidFill>
                <a:latin typeface="Open Sans"/>
                <a:ea typeface="Open Sans"/>
                <a:cs typeface="Open Sans"/>
                <a:sym typeface="Open Sans"/>
              </a:rPr>
              <a:t>Obligations depuis 2020</a:t>
            </a:r>
            <a:endParaRPr sz="1200" b="1">
              <a:solidFill>
                <a:srgbClr val="156CA5"/>
              </a:solidFill>
              <a:latin typeface="Open Sans"/>
              <a:ea typeface="Open Sans"/>
              <a:cs typeface="Open Sans"/>
              <a:sym typeface="Open Sans"/>
            </a:endParaRPr>
          </a:p>
          <a:p>
            <a:pPr marL="179999" lvl="0" indent="-171450" algn="l" rtl="0">
              <a:spcBef>
                <a:spcPts val="0"/>
              </a:spcBef>
              <a:spcAft>
                <a:spcPts val="0"/>
              </a:spcAft>
              <a:buClr>
                <a:srgbClr val="156CA5"/>
              </a:buClr>
              <a:buSzPts val="1200"/>
              <a:buFont typeface="Open Sans"/>
              <a:buChar char="●"/>
            </a:pPr>
            <a:r>
              <a:rPr lang="fr" sz="900">
                <a:solidFill>
                  <a:srgbClr val="2C3E50"/>
                </a:solidFill>
                <a:highlight>
                  <a:srgbClr val="FFFFFF"/>
                </a:highlight>
                <a:latin typeface="Open Sans"/>
                <a:ea typeface="Open Sans"/>
                <a:cs typeface="Open Sans"/>
                <a:sym typeface="Open Sans"/>
              </a:rPr>
              <a:t>Obligation de conformité</a:t>
            </a:r>
            <a:endParaRPr sz="900">
              <a:solidFill>
                <a:srgbClr val="2C3E50"/>
              </a:solidFill>
              <a:highlight>
                <a:srgbClr val="FFFFFF"/>
              </a:highlight>
              <a:latin typeface="Open Sans"/>
              <a:ea typeface="Open Sans"/>
              <a:cs typeface="Open Sans"/>
              <a:sym typeface="Open Sans"/>
            </a:endParaRPr>
          </a:p>
          <a:p>
            <a:pPr marL="179999" lvl="0" indent="-171450" algn="l" rtl="0">
              <a:spcBef>
                <a:spcPts val="0"/>
              </a:spcBef>
              <a:spcAft>
                <a:spcPts val="0"/>
              </a:spcAft>
              <a:buClr>
                <a:srgbClr val="156CA5"/>
              </a:buClr>
              <a:buSzPts val="1200"/>
              <a:buFont typeface="Open Sans"/>
              <a:buChar char="●"/>
            </a:pPr>
            <a:r>
              <a:rPr lang="fr" sz="900">
                <a:solidFill>
                  <a:srgbClr val="2C3E50"/>
                </a:solidFill>
                <a:highlight>
                  <a:srgbClr val="FFFFFF"/>
                </a:highlight>
                <a:latin typeface="Open Sans"/>
                <a:ea typeface="Open Sans"/>
                <a:cs typeface="Open Sans"/>
                <a:sym typeface="Open Sans"/>
              </a:rPr>
              <a:t>Déclaration d’accessibilité</a:t>
            </a:r>
            <a:endParaRPr sz="900">
              <a:solidFill>
                <a:srgbClr val="2C3E50"/>
              </a:solidFill>
              <a:highlight>
                <a:srgbClr val="FFFFFF"/>
              </a:highlight>
              <a:latin typeface="Open Sans"/>
              <a:ea typeface="Open Sans"/>
              <a:cs typeface="Open Sans"/>
              <a:sym typeface="Open Sans"/>
            </a:endParaRPr>
          </a:p>
          <a:p>
            <a:pPr marL="179999" lvl="0" indent="-171450" algn="l" rtl="0">
              <a:spcBef>
                <a:spcPts val="0"/>
              </a:spcBef>
              <a:spcAft>
                <a:spcPts val="0"/>
              </a:spcAft>
              <a:buClr>
                <a:srgbClr val="156CA5"/>
              </a:buClr>
              <a:buSzPts val="1200"/>
              <a:buFont typeface="Open Sans"/>
              <a:buChar char="●"/>
            </a:pPr>
            <a:r>
              <a:rPr lang="fr" sz="900">
                <a:solidFill>
                  <a:srgbClr val="2C3E50"/>
                </a:solidFill>
                <a:highlight>
                  <a:srgbClr val="FFFFFF"/>
                </a:highlight>
                <a:latin typeface="Open Sans"/>
                <a:ea typeface="Open Sans"/>
                <a:cs typeface="Open Sans"/>
                <a:sym typeface="Open Sans"/>
              </a:rPr>
              <a:t>Schéma pluriannuel + plans d’actions annuel</a:t>
            </a:r>
            <a:endParaRPr sz="1200" b="1">
              <a:solidFill>
                <a:srgbClr val="156CA5"/>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fr" sz="2420" b="1"/>
              <a:t>4 principes fondamentaux</a:t>
            </a:r>
            <a:endParaRPr sz="2420" b="1"/>
          </a:p>
        </p:txBody>
      </p:sp>
      <p:sp>
        <p:nvSpPr>
          <p:cNvPr id="382" name="Google Shape;382;p38"/>
          <p:cNvSpPr txBox="1">
            <a:spLocks noGrp="1"/>
          </p:cNvSpPr>
          <p:nvPr>
            <p:ph type="body" idx="1"/>
          </p:nvPr>
        </p:nvSpPr>
        <p:spPr>
          <a:xfrm>
            <a:off x="311700" y="1152475"/>
            <a:ext cx="2826300" cy="7350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fr" sz="2550" b="1"/>
              <a:t>Perceptible</a:t>
            </a:r>
            <a:endParaRPr sz="2550" b="1"/>
          </a:p>
          <a:p>
            <a:pPr marL="0" lvl="0" indent="0" algn="l" rtl="0">
              <a:spcBef>
                <a:spcPts val="0"/>
              </a:spcBef>
              <a:spcAft>
                <a:spcPts val="0"/>
              </a:spcAft>
              <a:buNone/>
            </a:pPr>
            <a:endParaRPr b="1"/>
          </a:p>
        </p:txBody>
      </p:sp>
      <p:pic>
        <p:nvPicPr>
          <p:cNvPr id="383" name="Google Shape;383;p38"/>
          <p:cNvPicPr preferRelativeResize="0"/>
          <p:nvPr/>
        </p:nvPicPr>
        <p:blipFill rotWithShape="1">
          <a:blip r:embed="rId3">
            <a:alphaModFix/>
          </a:blip>
          <a:srcRect b="13277"/>
          <a:stretch/>
        </p:blipFill>
        <p:spPr>
          <a:xfrm>
            <a:off x="4044350" y="1321400"/>
            <a:ext cx="4287851" cy="2414325"/>
          </a:xfrm>
          <a:prstGeom prst="rect">
            <a:avLst/>
          </a:prstGeom>
          <a:noFill/>
          <a:ln w="9525" cap="flat" cmpd="sng">
            <a:solidFill>
              <a:schemeClr val="dk2"/>
            </a:solidFill>
            <a:prstDash val="solid"/>
            <a:round/>
            <a:headEnd type="none" w="sm" len="sm"/>
            <a:tailEnd type="none" w="sm" len="sm"/>
          </a:ln>
        </p:spPr>
      </p:pic>
      <p:grpSp>
        <p:nvGrpSpPr>
          <p:cNvPr id="384" name="Google Shape;384;p38"/>
          <p:cNvGrpSpPr/>
          <p:nvPr/>
        </p:nvGrpSpPr>
        <p:grpSpPr>
          <a:xfrm>
            <a:off x="4044350" y="1321400"/>
            <a:ext cx="4287851" cy="2783950"/>
            <a:chOff x="4044350" y="1321400"/>
            <a:chExt cx="4287851" cy="2783950"/>
          </a:xfrm>
        </p:grpSpPr>
        <p:pic>
          <p:nvPicPr>
            <p:cNvPr id="385" name="Google Shape;385;p38"/>
            <p:cNvPicPr preferRelativeResize="0"/>
            <p:nvPr/>
          </p:nvPicPr>
          <p:blipFill rotWithShape="1">
            <a:blip r:embed="rId3">
              <a:alphaModFix/>
            </a:blip>
            <a:srcRect/>
            <a:stretch/>
          </p:blipFill>
          <p:spPr>
            <a:xfrm>
              <a:off x="4044350" y="1321400"/>
              <a:ext cx="4287851" cy="2783950"/>
            </a:xfrm>
            <a:prstGeom prst="rect">
              <a:avLst/>
            </a:prstGeom>
            <a:noFill/>
            <a:ln w="9525" cap="flat" cmpd="sng">
              <a:solidFill>
                <a:schemeClr val="dk2"/>
              </a:solidFill>
              <a:prstDash val="solid"/>
              <a:round/>
              <a:headEnd type="none" w="sm" len="sm"/>
              <a:tailEnd type="none" w="sm" len="sm"/>
            </a:ln>
          </p:spPr>
        </p:pic>
        <p:sp>
          <p:nvSpPr>
            <p:cNvPr id="386" name="Google Shape;386;p38"/>
            <p:cNvSpPr/>
            <p:nvPr/>
          </p:nvSpPr>
          <p:spPr>
            <a:xfrm>
              <a:off x="5096300" y="3169475"/>
              <a:ext cx="2280900" cy="19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900">
                  <a:solidFill>
                    <a:schemeClr val="lt1"/>
                  </a:solidFill>
                </a:rPr>
                <a:t>Sous-titre pertinents et visibles</a:t>
              </a:r>
              <a:endParaRPr sz="900">
                <a:solidFill>
                  <a:schemeClr val="lt1"/>
                </a:solidFill>
              </a:endParaRPr>
            </a:p>
          </p:txBody>
        </p:sp>
      </p:grpSp>
      <p:sp>
        <p:nvSpPr>
          <p:cNvPr id="387" name="Google Shape;387;p38"/>
          <p:cNvSpPr txBox="1"/>
          <p:nvPr/>
        </p:nvSpPr>
        <p:spPr>
          <a:xfrm>
            <a:off x="519075" y="2799825"/>
            <a:ext cx="2996400" cy="12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2"/>
                </a:solidFill>
                <a:latin typeface="Open Sans"/>
                <a:ea typeface="Open Sans"/>
                <a:cs typeface="Open Sans"/>
                <a:sym typeface="Open Sans"/>
              </a:rPr>
              <a:t>Ajout d’une transcription textuelle et des sous-titres visibles et pertinents à chaque vidéos</a:t>
            </a:r>
            <a:endParaRPr>
              <a:solidFill>
                <a:schemeClr val="dk2"/>
              </a:solidFill>
              <a:latin typeface="Open Sans"/>
              <a:ea typeface="Open Sans"/>
              <a:cs typeface="Open Sans"/>
              <a:sym typeface="Open Sans"/>
            </a:endParaRPr>
          </a:p>
        </p:txBody>
      </p:sp>
      <p:sp>
        <p:nvSpPr>
          <p:cNvPr id="388" name="Google Shape;388;p38"/>
          <p:cNvSpPr/>
          <p:nvPr/>
        </p:nvSpPr>
        <p:spPr>
          <a:xfrm>
            <a:off x="3224525" y="3200925"/>
            <a:ext cx="692100" cy="102300"/>
          </a:xfrm>
          <a:prstGeom prst="rightArrow">
            <a:avLst>
              <a:gd name="adj1" fmla="val 50000"/>
              <a:gd name="adj2" fmla="val 50000"/>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pic>
        <p:nvPicPr>
          <p:cNvPr id="389" name="Google Shape;389;p38"/>
          <p:cNvPicPr preferRelativeResize="0"/>
          <p:nvPr/>
        </p:nvPicPr>
        <p:blipFill rotWithShape="1">
          <a:blip r:embed="rId3">
            <a:alphaModFix/>
          </a:blip>
          <a:srcRect b="13277"/>
          <a:stretch/>
        </p:blipFill>
        <p:spPr>
          <a:xfrm>
            <a:off x="4044350" y="1321400"/>
            <a:ext cx="4287851" cy="2414325"/>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fr" sz="2420" b="1"/>
              <a:t>4 principes fondamentaux</a:t>
            </a:r>
            <a:endParaRPr sz="2420" b="1"/>
          </a:p>
        </p:txBody>
      </p:sp>
      <p:sp>
        <p:nvSpPr>
          <p:cNvPr id="395" name="Google Shape;395;p39"/>
          <p:cNvSpPr txBox="1">
            <a:spLocks noGrp="1"/>
          </p:cNvSpPr>
          <p:nvPr>
            <p:ph type="body" idx="1"/>
          </p:nvPr>
        </p:nvSpPr>
        <p:spPr>
          <a:xfrm>
            <a:off x="311700" y="1152475"/>
            <a:ext cx="3230700" cy="572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fr" sz="7200" b="1"/>
              <a:t>Utilisable</a:t>
            </a:r>
            <a:endParaRPr sz="7200" b="1"/>
          </a:p>
          <a:p>
            <a:pPr marL="0" lvl="0" indent="0" algn="l" rtl="0">
              <a:spcBef>
                <a:spcPts val="0"/>
              </a:spcBef>
              <a:spcAft>
                <a:spcPts val="0"/>
              </a:spcAft>
              <a:buNone/>
            </a:pPr>
            <a:endParaRPr b="1"/>
          </a:p>
        </p:txBody>
      </p:sp>
      <p:pic>
        <p:nvPicPr>
          <p:cNvPr id="396" name="Google Shape;396;p39"/>
          <p:cNvPicPr preferRelativeResize="0"/>
          <p:nvPr/>
        </p:nvPicPr>
        <p:blipFill>
          <a:blip r:embed="rId3">
            <a:alphaModFix/>
          </a:blip>
          <a:stretch>
            <a:fillRect/>
          </a:stretch>
        </p:blipFill>
        <p:spPr>
          <a:xfrm>
            <a:off x="3223925" y="1152475"/>
            <a:ext cx="5296799" cy="3247168"/>
          </a:xfrm>
          <a:prstGeom prst="rect">
            <a:avLst/>
          </a:prstGeom>
          <a:noFill/>
          <a:ln>
            <a:noFill/>
          </a:ln>
        </p:spPr>
      </p:pic>
      <p:pic>
        <p:nvPicPr>
          <p:cNvPr id="397" name="Google Shape;397;p39"/>
          <p:cNvPicPr preferRelativeResize="0"/>
          <p:nvPr/>
        </p:nvPicPr>
        <p:blipFill>
          <a:blip r:embed="rId4">
            <a:alphaModFix/>
          </a:blip>
          <a:stretch>
            <a:fillRect/>
          </a:stretch>
        </p:blipFill>
        <p:spPr>
          <a:xfrm>
            <a:off x="3223925" y="1152475"/>
            <a:ext cx="5296799" cy="3247168"/>
          </a:xfrm>
          <a:prstGeom prst="rect">
            <a:avLst/>
          </a:prstGeom>
          <a:noFill/>
          <a:ln>
            <a:noFill/>
          </a:ln>
        </p:spPr>
      </p:pic>
      <p:pic>
        <p:nvPicPr>
          <p:cNvPr id="398" name="Google Shape;398;p39"/>
          <p:cNvPicPr preferRelativeResize="0"/>
          <p:nvPr/>
        </p:nvPicPr>
        <p:blipFill>
          <a:blip r:embed="rId5">
            <a:alphaModFix/>
          </a:blip>
          <a:stretch>
            <a:fillRect/>
          </a:stretch>
        </p:blipFill>
        <p:spPr>
          <a:xfrm>
            <a:off x="3223925" y="1152475"/>
            <a:ext cx="5296799" cy="3247168"/>
          </a:xfrm>
          <a:prstGeom prst="rect">
            <a:avLst/>
          </a:prstGeom>
          <a:noFill/>
          <a:ln>
            <a:noFill/>
          </a:ln>
        </p:spPr>
      </p:pic>
      <p:grpSp>
        <p:nvGrpSpPr>
          <p:cNvPr id="399" name="Google Shape;399;p39"/>
          <p:cNvGrpSpPr/>
          <p:nvPr/>
        </p:nvGrpSpPr>
        <p:grpSpPr>
          <a:xfrm>
            <a:off x="198250" y="1725175"/>
            <a:ext cx="2968050" cy="1211100"/>
            <a:chOff x="519075" y="2799825"/>
            <a:chExt cx="2968050" cy="1211100"/>
          </a:xfrm>
        </p:grpSpPr>
        <p:sp>
          <p:nvSpPr>
            <p:cNvPr id="400" name="Google Shape;400;p39"/>
            <p:cNvSpPr txBox="1"/>
            <p:nvPr/>
          </p:nvSpPr>
          <p:spPr>
            <a:xfrm>
              <a:off x="519075" y="2799825"/>
              <a:ext cx="2445900" cy="12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2"/>
                  </a:solidFill>
                  <a:latin typeface="Open Sans"/>
                  <a:ea typeface="Open Sans"/>
                  <a:cs typeface="Open Sans"/>
                  <a:sym typeface="Open Sans"/>
                </a:rPr>
                <a:t>Rendre le focus visible et suffisamment contrasté pour qu’il soit identifiable par les usagers.</a:t>
              </a:r>
              <a:endParaRPr>
                <a:solidFill>
                  <a:schemeClr val="dk2"/>
                </a:solidFill>
                <a:latin typeface="Open Sans"/>
                <a:ea typeface="Open Sans"/>
                <a:cs typeface="Open Sans"/>
                <a:sym typeface="Open Sans"/>
              </a:endParaRPr>
            </a:p>
          </p:txBody>
        </p:sp>
        <p:sp>
          <p:nvSpPr>
            <p:cNvPr id="401" name="Google Shape;401;p39"/>
            <p:cNvSpPr/>
            <p:nvPr/>
          </p:nvSpPr>
          <p:spPr>
            <a:xfrm>
              <a:off x="2795025" y="3200925"/>
              <a:ext cx="692100" cy="102300"/>
            </a:xfrm>
            <a:prstGeom prst="rightArrow">
              <a:avLst>
                <a:gd name="adj1" fmla="val 50000"/>
                <a:gd name="adj2" fmla="val 50000"/>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40"/>
          <p:cNvGrpSpPr/>
          <p:nvPr/>
        </p:nvGrpSpPr>
        <p:grpSpPr>
          <a:xfrm>
            <a:off x="4259050" y="884425"/>
            <a:ext cx="4228200" cy="3774200"/>
            <a:chOff x="4259050" y="884425"/>
            <a:chExt cx="4228200" cy="3774200"/>
          </a:xfrm>
        </p:grpSpPr>
        <p:grpSp>
          <p:nvGrpSpPr>
            <p:cNvPr id="407" name="Google Shape;407;p40"/>
            <p:cNvGrpSpPr/>
            <p:nvPr/>
          </p:nvGrpSpPr>
          <p:grpSpPr>
            <a:xfrm>
              <a:off x="4259050" y="884425"/>
              <a:ext cx="4228200" cy="3774200"/>
              <a:chOff x="4259050" y="884425"/>
              <a:chExt cx="4228200" cy="3774200"/>
            </a:xfrm>
          </p:grpSpPr>
          <p:sp>
            <p:nvSpPr>
              <p:cNvPr id="408" name="Google Shape;408;p40"/>
              <p:cNvSpPr/>
              <p:nvPr/>
            </p:nvSpPr>
            <p:spPr>
              <a:xfrm>
                <a:off x="4259050" y="1175325"/>
                <a:ext cx="4228200" cy="348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nvGrpSpPr>
              <p:cNvPr id="409" name="Google Shape;409;p40"/>
              <p:cNvGrpSpPr/>
              <p:nvPr/>
            </p:nvGrpSpPr>
            <p:grpSpPr>
              <a:xfrm>
                <a:off x="6064600" y="884425"/>
                <a:ext cx="617100" cy="617100"/>
                <a:chOff x="1974625" y="2416850"/>
                <a:chExt cx="617100" cy="617100"/>
              </a:xfrm>
            </p:grpSpPr>
            <p:sp>
              <p:nvSpPr>
                <p:cNvPr id="410" name="Google Shape;410;p40"/>
                <p:cNvSpPr/>
                <p:nvPr/>
              </p:nvSpPr>
              <p:spPr>
                <a:xfrm>
                  <a:off x="1974625" y="2416850"/>
                  <a:ext cx="617100" cy="6171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11" name="Google Shape;411;p40"/>
                <p:cNvSpPr/>
                <p:nvPr/>
              </p:nvSpPr>
              <p:spPr>
                <a:xfrm>
                  <a:off x="2063275" y="2505500"/>
                  <a:ext cx="439800" cy="439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
            <p:nvSpPr>
              <p:cNvPr id="412" name="Google Shape;412;p40"/>
              <p:cNvSpPr txBox="1"/>
              <p:nvPr/>
            </p:nvSpPr>
            <p:spPr>
              <a:xfrm>
                <a:off x="4929400" y="1735775"/>
                <a:ext cx="28875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2"/>
                    </a:solidFill>
                    <a:latin typeface="Open Sans"/>
                    <a:ea typeface="Open Sans"/>
                    <a:cs typeface="Open Sans"/>
                    <a:sym typeface="Open Sans"/>
                  </a:rPr>
                  <a:t>Veuillez remplir le formulaire ci-dessous</a:t>
                </a:r>
                <a:endParaRPr sz="1800">
                  <a:solidFill>
                    <a:schemeClr val="dk2"/>
                  </a:solidFill>
                  <a:latin typeface="Open Sans"/>
                  <a:ea typeface="Open Sans"/>
                  <a:cs typeface="Open Sans"/>
                  <a:sym typeface="Open Sans"/>
                </a:endParaRPr>
              </a:p>
            </p:txBody>
          </p:sp>
          <p:sp>
            <p:nvSpPr>
              <p:cNvPr id="413" name="Google Shape;413;p40"/>
              <p:cNvSpPr/>
              <p:nvPr/>
            </p:nvSpPr>
            <p:spPr>
              <a:xfrm>
                <a:off x="4929400" y="2662075"/>
                <a:ext cx="2887500" cy="39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888888"/>
                    </a:solidFill>
                    <a:latin typeface="Open Sans Light"/>
                    <a:ea typeface="Open Sans Light"/>
                    <a:cs typeface="Open Sans Light"/>
                    <a:sym typeface="Open Sans Light"/>
                  </a:rPr>
                  <a:t>Nom …</a:t>
                </a:r>
                <a:endParaRPr>
                  <a:solidFill>
                    <a:srgbClr val="888888"/>
                  </a:solidFill>
                  <a:latin typeface="Open Sans Light"/>
                  <a:ea typeface="Open Sans Light"/>
                  <a:cs typeface="Open Sans Light"/>
                  <a:sym typeface="Open Sans Light"/>
                </a:endParaRPr>
              </a:p>
            </p:txBody>
          </p:sp>
          <p:sp>
            <p:nvSpPr>
              <p:cNvPr id="414" name="Google Shape;414;p40"/>
              <p:cNvSpPr/>
              <p:nvPr/>
            </p:nvSpPr>
            <p:spPr>
              <a:xfrm>
                <a:off x="4929400" y="3268425"/>
                <a:ext cx="2887500" cy="39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888888"/>
                    </a:solidFill>
                    <a:latin typeface="Open Sans Light"/>
                    <a:ea typeface="Open Sans Light"/>
                    <a:cs typeface="Open Sans Light"/>
                    <a:sym typeface="Open Sans Light"/>
                  </a:rPr>
                  <a:t>Prénom …</a:t>
                </a:r>
                <a:endParaRPr>
                  <a:solidFill>
                    <a:srgbClr val="888888"/>
                  </a:solidFill>
                  <a:latin typeface="Open Sans Light"/>
                  <a:ea typeface="Open Sans Light"/>
                  <a:cs typeface="Open Sans Light"/>
                  <a:sym typeface="Open Sans Light"/>
                </a:endParaRPr>
              </a:p>
            </p:txBody>
          </p:sp>
        </p:grpSp>
        <p:sp>
          <p:nvSpPr>
            <p:cNvPr id="415" name="Google Shape;415;p40"/>
            <p:cNvSpPr/>
            <p:nvPr/>
          </p:nvSpPr>
          <p:spPr>
            <a:xfrm>
              <a:off x="6064600" y="884425"/>
              <a:ext cx="617100" cy="6171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16" name="Google Shape;416;p40"/>
            <p:cNvSpPr/>
            <p:nvPr/>
          </p:nvSpPr>
          <p:spPr>
            <a:xfrm>
              <a:off x="6158050" y="970525"/>
              <a:ext cx="430200" cy="444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17" name="Google Shape;417;p40"/>
            <p:cNvSpPr/>
            <p:nvPr/>
          </p:nvSpPr>
          <p:spPr>
            <a:xfrm>
              <a:off x="4929400" y="3835975"/>
              <a:ext cx="2887500" cy="39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888888"/>
                  </a:solidFill>
                  <a:latin typeface="Open Sans Light"/>
                  <a:ea typeface="Open Sans Light"/>
                  <a:cs typeface="Open Sans Light"/>
                  <a:sym typeface="Open Sans Light"/>
                </a:rPr>
                <a:t>Date de naissance …</a:t>
              </a:r>
              <a:endParaRPr>
                <a:solidFill>
                  <a:srgbClr val="888888"/>
                </a:solidFill>
                <a:latin typeface="Open Sans Light"/>
                <a:ea typeface="Open Sans Light"/>
                <a:cs typeface="Open Sans Light"/>
                <a:sym typeface="Open Sans Light"/>
              </a:endParaRPr>
            </a:p>
          </p:txBody>
        </p:sp>
      </p:grpSp>
      <p:sp>
        <p:nvSpPr>
          <p:cNvPr id="418" name="Google Shape;41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fr" sz="2420" b="1"/>
              <a:t>4 principes fondamentaux</a:t>
            </a:r>
            <a:endParaRPr sz="2420" b="1"/>
          </a:p>
        </p:txBody>
      </p:sp>
      <p:sp>
        <p:nvSpPr>
          <p:cNvPr id="419" name="Google Shape;419;p40"/>
          <p:cNvSpPr txBox="1">
            <a:spLocks noGrp="1"/>
          </p:cNvSpPr>
          <p:nvPr>
            <p:ph type="body" idx="1"/>
          </p:nvPr>
        </p:nvSpPr>
        <p:spPr>
          <a:xfrm>
            <a:off x="311700" y="1152475"/>
            <a:ext cx="3230700" cy="572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fr" sz="7200" b="1"/>
              <a:t>Compréhensible</a:t>
            </a:r>
            <a:endParaRPr sz="7200" b="1"/>
          </a:p>
          <a:p>
            <a:pPr marL="0" lvl="0" indent="0" algn="l" rtl="0">
              <a:spcBef>
                <a:spcPts val="0"/>
              </a:spcBef>
              <a:spcAft>
                <a:spcPts val="0"/>
              </a:spcAft>
              <a:buNone/>
            </a:pPr>
            <a:endParaRPr b="1"/>
          </a:p>
        </p:txBody>
      </p:sp>
      <p:grpSp>
        <p:nvGrpSpPr>
          <p:cNvPr id="420" name="Google Shape;420;p40"/>
          <p:cNvGrpSpPr/>
          <p:nvPr/>
        </p:nvGrpSpPr>
        <p:grpSpPr>
          <a:xfrm>
            <a:off x="519075" y="884425"/>
            <a:ext cx="7968175" cy="3774200"/>
            <a:chOff x="519075" y="884425"/>
            <a:chExt cx="7968175" cy="3774200"/>
          </a:xfrm>
        </p:grpSpPr>
        <p:grpSp>
          <p:nvGrpSpPr>
            <p:cNvPr id="421" name="Google Shape;421;p40"/>
            <p:cNvGrpSpPr/>
            <p:nvPr/>
          </p:nvGrpSpPr>
          <p:grpSpPr>
            <a:xfrm>
              <a:off x="4259050" y="884425"/>
              <a:ext cx="4228200" cy="3774200"/>
              <a:chOff x="4259050" y="884425"/>
              <a:chExt cx="4228200" cy="3774200"/>
            </a:xfrm>
          </p:grpSpPr>
          <p:sp>
            <p:nvSpPr>
              <p:cNvPr id="422" name="Google Shape;422;p40"/>
              <p:cNvSpPr/>
              <p:nvPr/>
            </p:nvSpPr>
            <p:spPr>
              <a:xfrm>
                <a:off x="4259050" y="1175325"/>
                <a:ext cx="4228200" cy="348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23" name="Google Shape;423;p40"/>
              <p:cNvSpPr txBox="1"/>
              <p:nvPr/>
            </p:nvSpPr>
            <p:spPr>
              <a:xfrm>
                <a:off x="4929400" y="1583375"/>
                <a:ext cx="28875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2"/>
                    </a:solidFill>
                    <a:latin typeface="Open Sans"/>
                    <a:ea typeface="Open Sans"/>
                    <a:cs typeface="Open Sans"/>
                    <a:sym typeface="Open Sans"/>
                  </a:rPr>
                  <a:t>Veuillez remplir le formulaire ci-dessous</a:t>
                </a:r>
                <a:endParaRPr sz="1800">
                  <a:solidFill>
                    <a:schemeClr val="dk2"/>
                  </a:solidFill>
                  <a:latin typeface="Open Sans"/>
                  <a:ea typeface="Open Sans"/>
                  <a:cs typeface="Open Sans"/>
                  <a:sym typeface="Open Sans"/>
                </a:endParaRPr>
              </a:p>
            </p:txBody>
          </p:sp>
          <p:sp>
            <p:nvSpPr>
              <p:cNvPr id="424" name="Google Shape;424;p40"/>
              <p:cNvSpPr/>
              <p:nvPr/>
            </p:nvSpPr>
            <p:spPr>
              <a:xfrm>
                <a:off x="4929400" y="2665523"/>
                <a:ext cx="2887500" cy="3123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8888"/>
                  </a:solidFill>
                  <a:latin typeface="Open Sans Light"/>
                  <a:ea typeface="Open Sans Light"/>
                  <a:cs typeface="Open Sans Light"/>
                  <a:sym typeface="Open Sans Light"/>
                </a:endParaRPr>
              </a:p>
            </p:txBody>
          </p:sp>
          <p:sp>
            <p:nvSpPr>
              <p:cNvPr id="425" name="Google Shape;425;p40"/>
              <p:cNvSpPr/>
              <p:nvPr/>
            </p:nvSpPr>
            <p:spPr>
              <a:xfrm>
                <a:off x="4929400" y="3371450"/>
                <a:ext cx="2887500" cy="3123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8888"/>
                  </a:solidFill>
                  <a:latin typeface="Open Sans Light"/>
                  <a:ea typeface="Open Sans Light"/>
                  <a:cs typeface="Open Sans Light"/>
                  <a:sym typeface="Open Sans Light"/>
                </a:endParaRPr>
              </a:p>
            </p:txBody>
          </p:sp>
          <p:pic>
            <p:nvPicPr>
              <p:cNvPr id="426" name="Google Shape;426;p40"/>
              <p:cNvPicPr preferRelativeResize="0"/>
              <p:nvPr/>
            </p:nvPicPr>
            <p:blipFill>
              <a:blip r:embed="rId3">
                <a:alphaModFix/>
              </a:blip>
              <a:stretch>
                <a:fillRect/>
              </a:stretch>
            </p:blipFill>
            <p:spPr>
              <a:xfrm>
                <a:off x="6059188" y="884425"/>
                <a:ext cx="627924" cy="627924"/>
              </a:xfrm>
              <a:prstGeom prst="rect">
                <a:avLst/>
              </a:prstGeom>
              <a:noFill/>
              <a:ln>
                <a:noFill/>
              </a:ln>
            </p:spPr>
          </p:pic>
          <p:sp>
            <p:nvSpPr>
              <p:cNvPr id="427" name="Google Shape;427;p40"/>
              <p:cNvSpPr txBox="1"/>
              <p:nvPr/>
            </p:nvSpPr>
            <p:spPr>
              <a:xfrm>
                <a:off x="4933025" y="2349575"/>
                <a:ext cx="908100"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dk1"/>
                    </a:solidFill>
                    <a:latin typeface="Open Sans Light"/>
                    <a:ea typeface="Open Sans Light"/>
                    <a:cs typeface="Open Sans Light"/>
                    <a:sym typeface="Open Sans Light"/>
                  </a:rPr>
                  <a:t>Nom</a:t>
                </a:r>
                <a:endParaRPr>
                  <a:solidFill>
                    <a:schemeClr val="dk1"/>
                  </a:solidFill>
                  <a:latin typeface="Open Sans Light"/>
                  <a:ea typeface="Open Sans Light"/>
                  <a:cs typeface="Open Sans Light"/>
                  <a:sym typeface="Open Sans Light"/>
                </a:endParaRPr>
              </a:p>
            </p:txBody>
          </p:sp>
          <p:sp>
            <p:nvSpPr>
              <p:cNvPr id="428" name="Google Shape;428;p40"/>
              <p:cNvSpPr txBox="1"/>
              <p:nvPr/>
            </p:nvSpPr>
            <p:spPr>
              <a:xfrm>
                <a:off x="4933025" y="3073200"/>
                <a:ext cx="1525200"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dk1"/>
                    </a:solidFill>
                    <a:latin typeface="Open Sans Light"/>
                    <a:ea typeface="Open Sans Light"/>
                    <a:cs typeface="Open Sans Light"/>
                    <a:sym typeface="Open Sans Light"/>
                  </a:rPr>
                  <a:t>Prénom</a:t>
                </a:r>
                <a:endParaRPr>
                  <a:solidFill>
                    <a:schemeClr val="dk1"/>
                  </a:solidFill>
                  <a:latin typeface="Open Sans Light"/>
                  <a:ea typeface="Open Sans Light"/>
                  <a:cs typeface="Open Sans Light"/>
                  <a:sym typeface="Open Sans Light"/>
                </a:endParaRPr>
              </a:p>
            </p:txBody>
          </p:sp>
          <p:sp>
            <p:nvSpPr>
              <p:cNvPr id="429" name="Google Shape;429;p40"/>
              <p:cNvSpPr txBox="1"/>
              <p:nvPr/>
            </p:nvSpPr>
            <p:spPr>
              <a:xfrm>
                <a:off x="4933025" y="3761350"/>
                <a:ext cx="2972700"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dk1"/>
                    </a:solidFill>
                    <a:latin typeface="Open Sans Light"/>
                    <a:ea typeface="Open Sans Light"/>
                    <a:cs typeface="Open Sans Light"/>
                    <a:sym typeface="Open Sans Light"/>
                  </a:rPr>
                  <a:t>Date de naissance (jj/mm/aaaa)</a:t>
                </a:r>
                <a:endParaRPr>
                  <a:solidFill>
                    <a:schemeClr val="dk1"/>
                  </a:solidFill>
                  <a:latin typeface="Open Sans Light"/>
                  <a:ea typeface="Open Sans Light"/>
                  <a:cs typeface="Open Sans Light"/>
                  <a:sym typeface="Open Sans Light"/>
                </a:endParaRPr>
              </a:p>
            </p:txBody>
          </p:sp>
          <p:sp>
            <p:nvSpPr>
              <p:cNvPr id="430" name="Google Shape;430;p40"/>
              <p:cNvSpPr/>
              <p:nvPr/>
            </p:nvSpPr>
            <p:spPr>
              <a:xfrm>
                <a:off x="4929400" y="4073650"/>
                <a:ext cx="2887500" cy="3123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8888"/>
                  </a:solidFill>
                  <a:latin typeface="Open Sans Light"/>
                  <a:ea typeface="Open Sans Light"/>
                  <a:cs typeface="Open Sans Light"/>
                  <a:sym typeface="Open Sans Light"/>
                </a:endParaRPr>
              </a:p>
            </p:txBody>
          </p:sp>
        </p:grpSp>
        <p:sp>
          <p:nvSpPr>
            <p:cNvPr id="431" name="Google Shape;431;p40"/>
            <p:cNvSpPr txBox="1"/>
            <p:nvPr/>
          </p:nvSpPr>
          <p:spPr>
            <a:xfrm>
              <a:off x="519075" y="2799825"/>
              <a:ext cx="2996400" cy="12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2"/>
                  </a:solidFill>
                  <a:latin typeface="Open Sans"/>
                  <a:ea typeface="Open Sans"/>
                  <a:cs typeface="Open Sans"/>
                  <a:sym typeface="Open Sans"/>
                </a:rPr>
                <a:t>Ajouter des étiquettes visibles et des indications sur le format attendus des champs spécifique (email, date de naissance, …) </a:t>
              </a:r>
              <a:endParaRPr>
                <a:solidFill>
                  <a:schemeClr val="dk2"/>
                </a:solidFill>
                <a:latin typeface="Open Sans"/>
                <a:ea typeface="Open Sans"/>
                <a:cs typeface="Open Sans"/>
                <a:sym typeface="Open Sans"/>
              </a:endParaRPr>
            </a:p>
          </p:txBody>
        </p:sp>
        <p:sp>
          <p:nvSpPr>
            <p:cNvPr id="432" name="Google Shape;432;p40"/>
            <p:cNvSpPr/>
            <p:nvPr/>
          </p:nvSpPr>
          <p:spPr>
            <a:xfrm>
              <a:off x="3224525" y="3200925"/>
              <a:ext cx="692100" cy="102300"/>
            </a:xfrm>
            <a:prstGeom prst="rightArrow">
              <a:avLst>
                <a:gd name="adj1" fmla="val 50000"/>
                <a:gd name="adj2" fmla="val 50000"/>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fr" sz="2420" b="1"/>
              <a:t>4 principes fondamentaux</a:t>
            </a:r>
            <a:endParaRPr sz="2420" b="1"/>
          </a:p>
        </p:txBody>
      </p:sp>
      <p:sp>
        <p:nvSpPr>
          <p:cNvPr id="438" name="Google Shape;438;p41"/>
          <p:cNvSpPr txBox="1">
            <a:spLocks noGrp="1"/>
          </p:cNvSpPr>
          <p:nvPr>
            <p:ph type="body" idx="1"/>
          </p:nvPr>
        </p:nvSpPr>
        <p:spPr>
          <a:xfrm>
            <a:off x="311700" y="1152475"/>
            <a:ext cx="1896900" cy="817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b="1"/>
              <a:t>Robuste</a:t>
            </a:r>
            <a:endParaRPr b="1"/>
          </a:p>
          <a:p>
            <a:pPr marL="0" lvl="0" indent="0" algn="l" rtl="0">
              <a:spcBef>
                <a:spcPts val="0"/>
              </a:spcBef>
              <a:spcAft>
                <a:spcPts val="0"/>
              </a:spcAft>
              <a:buNone/>
            </a:pPr>
            <a:endParaRPr b="1"/>
          </a:p>
        </p:txBody>
      </p:sp>
      <p:grpSp>
        <p:nvGrpSpPr>
          <p:cNvPr id="439" name="Google Shape;439;p41"/>
          <p:cNvGrpSpPr/>
          <p:nvPr/>
        </p:nvGrpSpPr>
        <p:grpSpPr>
          <a:xfrm>
            <a:off x="5599900" y="685775"/>
            <a:ext cx="2060825" cy="3788425"/>
            <a:chOff x="5599900" y="685775"/>
            <a:chExt cx="2060825" cy="3788425"/>
          </a:xfrm>
        </p:grpSpPr>
        <p:grpSp>
          <p:nvGrpSpPr>
            <p:cNvPr id="440" name="Google Shape;440;p41"/>
            <p:cNvGrpSpPr/>
            <p:nvPr/>
          </p:nvGrpSpPr>
          <p:grpSpPr>
            <a:xfrm>
              <a:off x="5628300" y="1210800"/>
              <a:ext cx="1844700" cy="3263400"/>
              <a:chOff x="5628300" y="1210800"/>
              <a:chExt cx="1844700" cy="3263400"/>
            </a:xfrm>
          </p:grpSpPr>
          <p:sp>
            <p:nvSpPr>
              <p:cNvPr id="441" name="Google Shape;441;p41"/>
              <p:cNvSpPr/>
              <p:nvPr/>
            </p:nvSpPr>
            <p:spPr>
              <a:xfrm>
                <a:off x="5628300"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42" name="Google Shape;442;p41"/>
              <p:cNvSpPr/>
              <p:nvPr/>
            </p:nvSpPr>
            <p:spPr>
              <a:xfrm>
                <a:off x="5692150" y="1310125"/>
                <a:ext cx="1695600" cy="418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Open Sans"/>
                    <a:ea typeface="Open Sans"/>
                    <a:cs typeface="Open Sans"/>
                    <a:sym typeface="Open Sans"/>
                  </a:rPr>
                  <a:t>&lt;div&gt;</a:t>
                </a:r>
                <a:endParaRPr sz="1200">
                  <a:latin typeface="Open Sans"/>
                  <a:ea typeface="Open Sans"/>
                  <a:cs typeface="Open Sans"/>
                  <a:sym typeface="Open Sans"/>
                </a:endParaRPr>
              </a:p>
            </p:txBody>
          </p:sp>
          <p:sp>
            <p:nvSpPr>
              <p:cNvPr id="443" name="Google Shape;443;p41"/>
              <p:cNvSpPr/>
              <p:nvPr/>
            </p:nvSpPr>
            <p:spPr>
              <a:xfrm>
                <a:off x="5692150" y="1771125"/>
                <a:ext cx="1695600" cy="141900"/>
              </a:xfrm>
              <a:prstGeom prst="round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latin typeface="Open Sans"/>
                    <a:ea typeface="Open Sans"/>
                    <a:cs typeface="Open Sans"/>
                    <a:sym typeface="Open Sans"/>
                  </a:rPr>
                  <a:t>&lt;span&gt;</a:t>
                </a:r>
                <a:endParaRPr sz="1000">
                  <a:latin typeface="Open Sans Light"/>
                  <a:ea typeface="Open Sans Light"/>
                  <a:cs typeface="Open Sans Light"/>
                  <a:sym typeface="Open Sans Light"/>
                </a:endParaRPr>
              </a:p>
            </p:txBody>
          </p:sp>
          <p:sp>
            <p:nvSpPr>
              <p:cNvPr id="444" name="Google Shape;444;p41"/>
              <p:cNvSpPr/>
              <p:nvPr/>
            </p:nvSpPr>
            <p:spPr>
              <a:xfrm>
                <a:off x="5692150" y="1955525"/>
                <a:ext cx="1695600" cy="2022000"/>
              </a:xfrm>
              <a:prstGeom prst="roundRect">
                <a:avLst>
                  <a:gd name="adj" fmla="val 5020"/>
                </a:avLst>
              </a:prstGeom>
              <a:solidFill>
                <a:srgbClr val="CFE2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sp>
            <p:nvSpPr>
              <p:cNvPr id="445" name="Google Shape;445;p41"/>
              <p:cNvSpPr/>
              <p:nvPr/>
            </p:nvSpPr>
            <p:spPr>
              <a:xfrm>
                <a:off x="5692150" y="4020025"/>
                <a:ext cx="1695600" cy="418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sp>
            <p:nvSpPr>
              <p:cNvPr id="446" name="Google Shape;446;p41"/>
              <p:cNvSpPr/>
              <p:nvPr/>
            </p:nvSpPr>
            <p:spPr>
              <a:xfrm>
                <a:off x="5791475" y="2331750"/>
                <a:ext cx="1496700" cy="1553700"/>
              </a:xfrm>
              <a:prstGeom prst="roundRect">
                <a:avLst>
                  <a:gd name="adj" fmla="val 502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sp>
            <p:nvSpPr>
              <p:cNvPr id="447" name="Google Shape;447;p41"/>
              <p:cNvSpPr/>
              <p:nvPr/>
            </p:nvSpPr>
            <p:spPr>
              <a:xfrm>
                <a:off x="5919175" y="2717725"/>
                <a:ext cx="1263000" cy="313200"/>
              </a:xfrm>
              <a:prstGeom prst="roundRect">
                <a:avLst>
                  <a:gd name="adj" fmla="val 502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sp>
            <p:nvSpPr>
              <p:cNvPr id="448" name="Google Shape;448;p41"/>
              <p:cNvSpPr/>
              <p:nvPr/>
            </p:nvSpPr>
            <p:spPr>
              <a:xfrm>
                <a:off x="5923150" y="3069375"/>
                <a:ext cx="1263000" cy="313200"/>
              </a:xfrm>
              <a:prstGeom prst="roundRect">
                <a:avLst>
                  <a:gd name="adj" fmla="val 502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sp>
            <p:nvSpPr>
              <p:cNvPr id="449" name="Google Shape;449;p41"/>
              <p:cNvSpPr/>
              <p:nvPr/>
            </p:nvSpPr>
            <p:spPr>
              <a:xfrm>
                <a:off x="5919150" y="3421025"/>
                <a:ext cx="1263000" cy="313200"/>
              </a:xfrm>
              <a:prstGeom prst="roundRect">
                <a:avLst>
                  <a:gd name="adj" fmla="val 502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&lt;div&gt;</a:t>
                </a:r>
                <a:endParaRPr>
                  <a:latin typeface="Open Sans Light"/>
                  <a:ea typeface="Open Sans Light"/>
                  <a:cs typeface="Open Sans Light"/>
                  <a:sym typeface="Open Sans Light"/>
                </a:endParaRPr>
              </a:p>
            </p:txBody>
          </p:sp>
        </p:grpSp>
        <p:grpSp>
          <p:nvGrpSpPr>
            <p:cNvPr id="450" name="Google Shape;450;p41"/>
            <p:cNvGrpSpPr/>
            <p:nvPr/>
          </p:nvGrpSpPr>
          <p:grpSpPr>
            <a:xfrm>
              <a:off x="7043625" y="685775"/>
              <a:ext cx="617100" cy="617100"/>
              <a:chOff x="6064600" y="884425"/>
              <a:chExt cx="617100" cy="617100"/>
            </a:xfrm>
          </p:grpSpPr>
          <p:sp>
            <p:nvSpPr>
              <p:cNvPr id="451" name="Google Shape;451;p41"/>
              <p:cNvSpPr/>
              <p:nvPr/>
            </p:nvSpPr>
            <p:spPr>
              <a:xfrm>
                <a:off x="6064600" y="884425"/>
                <a:ext cx="617100" cy="6171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52" name="Google Shape;452;p41"/>
              <p:cNvSpPr/>
              <p:nvPr/>
            </p:nvSpPr>
            <p:spPr>
              <a:xfrm>
                <a:off x="6158050" y="970525"/>
                <a:ext cx="430200" cy="444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
          <p:nvSpPr>
            <p:cNvPr id="453" name="Google Shape;453;p41"/>
            <p:cNvSpPr txBox="1"/>
            <p:nvPr/>
          </p:nvSpPr>
          <p:spPr>
            <a:xfrm>
              <a:off x="5599900" y="778025"/>
              <a:ext cx="1397700" cy="34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a:solidFill>
                    <a:schemeClr val="dk2"/>
                  </a:solidFill>
                  <a:latin typeface="Open Sans"/>
                  <a:ea typeface="Open Sans"/>
                  <a:cs typeface="Open Sans"/>
                  <a:sym typeface="Open Sans"/>
                </a:rPr>
                <a:t>HTML non sémantique</a:t>
              </a:r>
              <a:endParaRPr sz="1500">
                <a:solidFill>
                  <a:schemeClr val="dk2"/>
                </a:solidFill>
                <a:latin typeface="Open Sans"/>
                <a:ea typeface="Open Sans"/>
                <a:cs typeface="Open Sans"/>
                <a:sym typeface="Open Sans"/>
              </a:endParaRPr>
            </a:p>
          </p:txBody>
        </p:sp>
      </p:grpSp>
      <p:grpSp>
        <p:nvGrpSpPr>
          <p:cNvPr id="454" name="Google Shape;454;p41"/>
          <p:cNvGrpSpPr/>
          <p:nvPr/>
        </p:nvGrpSpPr>
        <p:grpSpPr>
          <a:xfrm>
            <a:off x="5558175" y="653900"/>
            <a:ext cx="2105262" cy="3820300"/>
            <a:chOff x="5558175" y="653900"/>
            <a:chExt cx="2105262" cy="3820300"/>
          </a:xfrm>
        </p:grpSpPr>
        <p:sp>
          <p:nvSpPr>
            <p:cNvPr id="455" name="Google Shape;455;p41"/>
            <p:cNvSpPr/>
            <p:nvPr/>
          </p:nvSpPr>
          <p:spPr>
            <a:xfrm>
              <a:off x="5558175" y="653900"/>
              <a:ext cx="13239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nvGrpSpPr>
            <p:cNvPr id="456" name="Google Shape;456;p41"/>
            <p:cNvGrpSpPr/>
            <p:nvPr/>
          </p:nvGrpSpPr>
          <p:grpSpPr>
            <a:xfrm>
              <a:off x="5599888" y="680363"/>
              <a:ext cx="2063550" cy="3793838"/>
              <a:chOff x="8756188" y="680363"/>
              <a:chExt cx="2063550" cy="3793838"/>
            </a:xfrm>
          </p:grpSpPr>
          <p:grpSp>
            <p:nvGrpSpPr>
              <p:cNvPr id="457" name="Google Shape;457;p41"/>
              <p:cNvGrpSpPr/>
              <p:nvPr/>
            </p:nvGrpSpPr>
            <p:grpSpPr>
              <a:xfrm>
                <a:off x="8785350" y="1210800"/>
                <a:ext cx="1844700" cy="3263400"/>
                <a:chOff x="7579275" y="1210800"/>
                <a:chExt cx="1844700" cy="3263400"/>
              </a:xfrm>
            </p:grpSpPr>
            <p:sp>
              <p:nvSpPr>
                <p:cNvPr id="458" name="Google Shape;458;p41"/>
                <p:cNvSpPr/>
                <p:nvPr/>
              </p:nvSpPr>
              <p:spPr>
                <a:xfrm>
                  <a:off x="7579275"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459" name="Google Shape;459;p41"/>
                <p:cNvSpPr/>
                <p:nvPr/>
              </p:nvSpPr>
              <p:spPr>
                <a:xfrm>
                  <a:off x="7643125" y="1310125"/>
                  <a:ext cx="1695600" cy="418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Open Sans"/>
                      <a:ea typeface="Open Sans"/>
                      <a:cs typeface="Open Sans"/>
                      <a:sym typeface="Open Sans"/>
                    </a:rPr>
                    <a:t>&lt;header&gt;</a:t>
                  </a:r>
                  <a:endParaRPr sz="1200">
                    <a:latin typeface="Open Sans"/>
                    <a:ea typeface="Open Sans"/>
                    <a:cs typeface="Open Sans"/>
                    <a:sym typeface="Open Sans"/>
                  </a:endParaRPr>
                </a:p>
              </p:txBody>
            </p:sp>
            <p:sp>
              <p:nvSpPr>
                <p:cNvPr id="460" name="Google Shape;460;p41"/>
                <p:cNvSpPr/>
                <p:nvPr/>
              </p:nvSpPr>
              <p:spPr>
                <a:xfrm>
                  <a:off x="7643125" y="1771125"/>
                  <a:ext cx="1695600" cy="141900"/>
                </a:xfrm>
                <a:prstGeom prst="round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latin typeface="Open Sans"/>
                      <a:ea typeface="Open Sans"/>
                      <a:cs typeface="Open Sans"/>
                      <a:sym typeface="Open Sans"/>
                    </a:rPr>
                    <a:t>&lt;nav&gt;</a:t>
                  </a:r>
                  <a:endParaRPr sz="1000">
                    <a:latin typeface="Open Sans Light"/>
                    <a:ea typeface="Open Sans Light"/>
                    <a:cs typeface="Open Sans Light"/>
                    <a:sym typeface="Open Sans Light"/>
                  </a:endParaRPr>
                </a:p>
              </p:txBody>
            </p:sp>
            <p:sp>
              <p:nvSpPr>
                <p:cNvPr id="461" name="Google Shape;461;p41"/>
                <p:cNvSpPr/>
                <p:nvPr/>
              </p:nvSpPr>
              <p:spPr>
                <a:xfrm>
                  <a:off x="7643125" y="1955525"/>
                  <a:ext cx="1695600" cy="2022000"/>
                </a:xfrm>
                <a:prstGeom prst="roundRect">
                  <a:avLst>
                    <a:gd name="adj" fmla="val 5020"/>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&lt;main&gt;</a:t>
                  </a:r>
                  <a:endParaRPr>
                    <a:latin typeface="Open Sans Light"/>
                    <a:ea typeface="Open Sans Light"/>
                    <a:cs typeface="Open Sans Light"/>
                    <a:sym typeface="Open Sans Light"/>
                  </a:endParaRPr>
                </a:p>
              </p:txBody>
            </p:sp>
            <p:sp>
              <p:nvSpPr>
                <p:cNvPr id="462" name="Google Shape;462;p41"/>
                <p:cNvSpPr/>
                <p:nvPr/>
              </p:nvSpPr>
              <p:spPr>
                <a:xfrm>
                  <a:off x="7643125" y="4020025"/>
                  <a:ext cx="1695600" cy="4185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&lt;footer&gt;</a:t>
                  </a:r>
                  <a:endParaRPr>
                    <a:latin typeface="Open Sans Light"/>
                    <a:ea typeface="Open Sans Light"/>
                    <a:cs typeface="Open Sans Light"/>
                    <a:sym typeface="Open Sans Light"/>
                  </a:endParaRPr>
                </a:p>
              </p:txBody>
            </p:sp>
            <p:sp>
              <p:nvSpPr>
                <p:cNvPr id="463" name="Google Shape;463;p41"/>
                <p:cNvSpPr/>
                <p:nvPr/>
              </p:nvSpPr>
              <p:spPr>
                <a:xfrm>
                  <a:off x="7742450" y="2331750"/>
                  <a:ext cx="1496700" cy="1553700"/>
                </a:xfrm>
                <a:prstGeom prst="roundRect">
                  <a:avLst>
                    <a:gd name="adj" fmla="val 502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&lt;article&gt;</a:t>
                  </a:r>
                  <a:endParaRPr>
                    <a:latin typeface="Open Sans Light"/>
                    <a:ea typeface="Open Sans Light"/>
                    <a:cs typeface="Open Sans Light"/>
                    <a:sym typeface="Open Sans Light"/>
                  </a:endParaRPr>
                </a:p>
              </p:txBody>
            </p:sp>
            <p:sp>
              <p:nvSpPr>
                <p:cNvPr id="464" name="Google Shape;464;p41"/>
                <p:cNvSpPr/>
                <p:nvPr/>
              </p:nvSpPr>
              <p:spPr>
                <a:xfrm>
                  <a:off x="7870150" y="2717725"/>
                  <a:ext cx="1263000" cy="313200"/>
                </a:xfrm>
                <a:prstGeom prst="roundRect">
                  <a:avLst>
                    <a:gd name="adj" fmla="val 502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&lt;h1&gt;</a:t>
                  </a:r>
                  <a:endParaRPr>
                    <a:latin typeface="Open Sans Light"/>
                    <a:ea typeface="Open Sans Light"/>
                    <a:cs typeface="Open Sans Light"/>
                    <a:sym typeface="Open Sans Light"/>
                  </a:endParaRPr>
                </a:p>
              </p:txBody>
            </p:sp>
            <p:sp>
              <p:nvSpPr>
                <p:cNvPr id="465" name="Google Shape;465;p41"/>
                <p:cNvSpPr/>
                <p:nvPr/>
              </p:nvSpPr>
              <p:spPr>
                <a:xfrm>
                  <a:off x="7874125" y="306937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sp>
              <p:nvSpPr>
                <p:cNvPr id="466" name="Google Shape;466;p41"/>
                <p:cNvSpPr/>
                <p:nvPr/>
              </p:nvSpPr>
              <p:spPr>
                <a:xfrm>
                  <a:off x="7870125" y="342102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grpSp>
          <p:sp>
            <p:nvSpPr>
              <p:cNvPr id="467" name="Google Shape;467;p41"/>
              <p:cNvSpPr txBox="1"/>
              <p:nvPr/>
            </p:nvSpPr>
            <p:spPr>
              <a:xfrm>
                <a:off x="8756188" y="778025"/>
                <a:ext cx="1397700" cy="34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a:solidFill>
                      <a:schemeClr val="dk2"/>
                    </a:solidFill>
                    <a:latin typeface="Open Sans"/>
                    <a:ea typeface="Open Sans"/>
                    <a:cs typeface="Open Sans"/>
                    <a:sym typeface="Open Sans"/>
                  </a:rPr>
                  <a:t>HTML</a:t>
                </a: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fr" sz="1500">
                    <a:solidFill>
                      <a:schemeClr val="dk2"/>
                    </a:solidFill>
                    <a:latin typeface="Open Sans"/>
                    <a:ea typeface="Open Sans"/>
                    <a:cs typeface="Open Sans"/>
                    <a:sym typeface="Open Sans"/>
                  </a:rPr>
                  <a:t>sémantique</a:t>
                </a:r>
                <a:endParaRPr sz="1500">
                  <a:solidFill>
                    <a:schemeClr val="dk2"/>
                  </a:solidFill>
                  <a:latin typeface="Open Sans"/>
                  <a:ea typeface="Open Sans"/>
                  <a:cs typeface="Open Sans"/>
                  <a:sym typeface="Open Sans"/>
                </a:endParaRPr>
              </a:p>
            </p:txBody>
          </p:sp>
          <p:pic>
            <p:nvPicPr>
              <p:cNvPr id="468" name="Google Shape;468;p41"/>
              <p:cNvPicPr preferRelativeResize="0"/>
              <p:nvPr/>
            </p:nvPicPr>
            <p:blipFill>
              <a:blip r:embed="rId3">
                <a:alphaModFix/>
              </a:blip>
              <a:stretch>
                <a:fillRect/>
              </a:stretch>
            </p:blipFill>
            <p:spPr>
              <a:xfrm>
                <a:off x="10191813" y="680363"/>
                <a:ext cx="627924" cy="627924"/>
              </a:xfrm>
              <a:prstGeom prst="rect">
                <a:avLst/>
              </a:prstGeom>
              <a:noFill/>
              <a:ln>
                <a:noFill/>
              </a:ln>
            </p:spPr>
          </p:pic>
        </p:grpSp>
      </p:grpSp>
      <p:grpSp>
        <p:nvGrpSpPr>
          <p:cNvPr id="469" name="Google Shape;469;p41"/>
          <p:cNvGrpSpPr/>
          <p:nvPr/>
        </p:nvGrpSpPr>
        <p:grpSpPr>
          <a:xfrm>
            <a:off x="2107825" y="2799825"/>
            <a:ext cx="3397550" cy="1211100"/>
            <a:chOff x="519075" y="2799825"/>
            <a:chExt cx="3397550" cy="1211100"/>
          </a:xfrm>
        </p:grpSpPr>
        <p:sp>
          <p:nvSpPr>
            <p:cNvPr id="470" name="Google Shape;470;p41"/>
            <p:cNvSpPr txBox="1"/>
            <p:nvPr/>
          </p:nvSpPr>
          <p:spPr>
            <a:xfrm>
              <a:off x="519075" y="2799825"/>
              <a:ext cx="2996400" cy="12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2"/>
                  </a:solidFill>
                  <a:latin typeface="Open Sans"/>
                  <a:ea typeface="Open Sans"/>
                  <a:cs typeface="Open Sans"/>
                  <a:sym typeface="Open Sans"/>
                </a:rPr>
                <a:t>Ajouter une structure précise pour permettre une navigation plus simple par les technologies d’assistances </a:t>
              </a:r>
              <a:endParaRPr>
                <a:solidFill>
                  <a:schemeClr val="dk2"/>
                </a:solidFill>
                <a:latin typeface="Open Sans"/>
                <a:ea typeface="Open Sans"/>
                <a:cs typeface="Open Sans"/>
                <a:sym typeface="Open Sans"/>
              </a:endParaRPr>
            </a:p>
          </p:txBody>
        </p:sp>
        <p:sp>
          <p:nvSpPr>
            <p:cNvPr id="471" name="Google Shape;471;p41"/>
            <p:cNvSpPr/>
            <p:nvPr/>
          </p:nvSpPr>
          <p:spPr>
            <a:xfrm>
              <a:off x="3224525" y="3200925"/>
              <a:ext cx="692100" cy="102300"/>
            </a:xfrm>
            <a:prstGeom prst="rightArrow">
              <a:avLst>
                <a:gd name="adj1" fmla="val 50000"/>
                <a:gd name="adj2" fmla="val 50000"/>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title"/>
          </p:nvPr>
        </p:nvSpPr>
        <p:spPr>
          <a:xfrm>
            <a:off x="265500" y="1233175"/>
            <a:ext cx="4045200" cy="13386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fr" sz="3800" b="1"/>
              <a:t>Méthodologie</a:t>
            </a:r>
            <a:endParaRPr sz="3800" b="1"/>
          </a:p>
          <a:p>
            <a:pPr marL="0" lvl="0" indent="0" algn="ctr" rtl="0">
              <a:lnSpc>
                <a:spcPct val="90000"/>
              </a:lnSpc>
              <a:spcBef>
                <a:spcPts val="0"/>
              </a:spcBef>
              <a:spcAft>
                <a:spcPts val="0"/>
              </a:spcAft>
              <a:buNone/>
            </a:pPr>
            <a:r>
              <a:rPr lang="fr" sz="3800" b="1"/>
              <a:t>projet</a:t>
            </a:r>
            <a:endParaRPr sz="3800" b="1"/>
          </a:p>
        </p:txBody>
      </p:sp>
      <p:sp>
        <p:nvSpPr>
          <p:cNvPr id="477" name="Google Shape;477;p42"/>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Du sur-mesure !</a:t>
            </a:r>
            <a:endParaRPr/>
          </a:p>
        </p:txBody>
      </p:sp>
      <p:pic>
        <p:nvPicPr>
          <p:cNvPr id="478" name="Google Shape;478;p42"/>
          <p:cNvPicPr preferRelativeResize="0"/>
          <p:nvPr/>
        </p:nvPicPr>
        <p:blipFill rotWithShape="1">
          <a:blip r:embed="rId3">
            <a:alphaModFix/>
          </a:blip>
          <a:srcRect/>
          <a:stretch/>
        </p:blipFill>
        <p:spPr>
          <a:xfrm>
            <a:off x="5619750" y="1243850"/>
            <a:ext cx="2655900" cy="265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Objectifs</a:t>
            </a:r>
            <a:endParaRPr>
              <a:highlight>
                <a:schemeClr val="accent6"/>
              </a:highlight>
            </a:endParaRPr>
          </a:p>
        </p:txBody>
      </p:sp>
      <p:sp>
        <p:nvSpPr>
          <p:cNvPr id="484" name="Google Shape;484;p43"/>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fr"/>
              <a:t>L’accessibilité numérique au centre de toutes les préoccupations</a:t>
            </a:r>
            <a:endParaRPr/>
          </a:p>
          <a:p>
            <a:pPr marL="457200" lvl="0" indent="-334327" algn="l" rtl="0">
              <a:spcBef>
                <a:spcPts val="0"/>
              </a:spcBef>
              <a:spcAft>
                <a:spcPts val="0"/>
              </a:spcAft>
              <a:buSzPct val="100000"/>
              <a:buChar char="●"/>
            </a:pPr>
            <a:r>
              <a:rPr lang="fr"/>
              <a:t>Objectif de conformité </a:t>
            </a:r>
            <a:r>
              <a:rPr lang="fr" b="1"/>
              <a:t>90% RGAA</a:t>
            </a:r>
            <a:r>
              <a:rPr lang="fr"/>
              <a:t> à la sortie du site (100% à terme)</a:t>
            </a:r>
            <a:endParaRPr/>
          </a:p>
          <a:p>
            <a:pPr marL="457200" lvl="0" indent="-334327" algn="l" rtl="0">
              <a:spcBef>
                <a:spcPts val="0"/>
              </a:spcBef>
              <a:spcAft>
                <a:spcPts val="0"/>
              </a:spcAft>
              <a:buSzPct val="100000"/>
              <a:buChar char="●"/>
            </a:pPr>
            <a:r>
              <a:rPr lang="fr"/>
              <a:t>Accessibilité </a:t>
            </a:r>
            <a:r>
              <a:rPr lang="fr" b="1"/>
              <a:t>Front et Back Office</a:t>
            </a:r>
            <a:endParaRPr b="1"/>
          </a:p>
          <a:p>
            <a:pPr marL="457200" lvl="0" indent="-334327" algn="l" rtl="0">
              <a:spcBef>
                <a:spcPts val="0"/>
              </a:spcBef>
              <a:spcAft>
                <a:spcPts val="0"/>
              </a:spcAft>
              <a:buSzPct val="100000"/>
              <a:buChar char="●"/>
            </a:pPr>
            <a:r>
              <a:rPr lang="fr"/>
              <a:t>Certains contributeurs sont malvoyants</a:t>
            </a:r>
            <a:endParaRPr/>
          </a:p>
          <a:p>
            <a:pPr marL="457200" lvl="0" indent="-334327" algn="l" rtl="0">
              <a:spcBef>
                <a:spcPts val="0"/>
              </a:spcBef>
              <a:spcAft>
                <a:spcPts val="0"/>
              </a:spcAft>
              <a:buSzPct val="100000"/>
              <a:buChar char="●"/>
            </a:pPr>
            <a:r>
              <a:rPr lang="fr"/>
              <a:t>Une personne aveugle fait partie du COPIL </a:t>
            </a:r>
            <a:endParaRPr/>
          </a:p>
          <a:p>
            <a:pPr marL="0" lvl="0" indent="0" algn="l" rtl="0">
              <a:spcBef>
                <a:spcPts val="0"/>
              </a:spcBef>
              <a:spcAft>
                <a:spcPts val="0"/>
              </a:spcAft>
              <a:buNone/>
            </a:pPr>
            <a:endParaRPr/>
          </a:p>
          <a:p>
            <a:pPr marL="0" lvl="0" indent="0" algn="l" rtl="0">
              <a:spcBef>
                <a:spcPts val="0"/>
              </a:spcBef>
              <a:spcAft>
                <a:spcPts val="0"/>
              </a:spcAft>
              <a:buNone/>
            </a:pPr>
            <a:r>
              <a:rPr lang="fr"/>
              <a:t>Nos réponses :</a:t>
            </a:r>
            <a:endParaRPr/>
          </a:p>
          <a:p>
            <a:pPr marL="457200" lvl="0" indent="-334327" algn="l" rtl="0">
              <a:spcBef>
                <a:spcPts val="0"/>
              </a:spcBef>
              <a:spcAft>
                <a:spcPts val="0"/>
              </a:spcAft>
              <a:buSzPct val="100000"/>
              <a:buChar char="●"/>
            </a:pPr>
            <a:r>
              <a:rPr lang="fr"/>
              <a:t>Organisation projet adaptée</a:t>
            </a:r>
            <a:endParaRPr/>
          </a:p>
          <a:p>
            <a:pPr marL="457200" lvl="0" indent="-334327" algn="l" rtl="0">
              <a:spcBef>
                <a:spcPts val="0"/>
              </a:spcBef>
              <a:spcAft>
                <a:spcPts val="0"/>
              </a:spcAft>
              <a:buSzPct val="100000"/>
              <a:buChar char="●"/>
            </a:pPr>
            <a:r>
              <a:rPr lang="fr"/>
              <a:t>Accessibilité by design</a:t>
            </a:r>
            <a:endParaRPr/>
          </a:p>
          <a:p>
            <a:pPr marL="457200" lvl="0" indent="-334327" algn="l" rtl="0">
              <a:spcBef>
                <a:spcPts val="0"/>
              </a:spcBef>
              <a:spcAft>
                <a:spcPts val="0"/>
              </a:spcAft>
              <a:buSzPct val="100000"/>
              <a:buChar char="●"/>
            </a:pPr>
            <a:r>
              <a:rPr lang="fr"/>
              <a:t>Accessibilité du BO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Speakers</a:t>
            </a:r>
            <a:endParaRPr b="1">
              <a:highlight>
                <a:schemeClr val="accent6"/>
              </a:highlight>
            </a:endParaRPr>
          </a:p>
        </p:txBody>
      </p:sp>
      <p:sp>
        <p:nvSpPr>
          <p:cNvPr id="190" name="Google Shape;190;p26"/>
          <p:cNvSpPr txBox="1">
            <a:spLocks noGrp="1"/>
          </p:cNvSpPr>
          <p:nvPr>
            <p:ph type="body" idx="1"/>
          </p:nvPr>
        </p:nvSpPr>
        <p:spPr>
          <a:xfrm>
            <a:off x="397013" y="2571750"/>
            <a:ext cx="2030400" cy="1959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fr" b="1">
                <a:solidFill>
                  <a:srgbClr val="156CA5"/>
                </a:solidFill>
              </a:rPr>
              <a:t>Émilie </a:t>
            </a:r>
            <a:br>
              <a:rPr lang="fr" b="1">
                <a:solidFill>
                  <a:srgbClr val="156CA5"/>
                </a:solidFill>
              </a:rPr>
            </a:br>
            <a:r>
              <a:rPr lang="fr" b="1">
                <a:solidFill>
                  <a:srgbClr val="156CA5"/>
                </a:solidFill>
              </a:rPr>
              <a:t>Mansour</a:t>
            </a:r>
            <a:endParaRPr b="1">
              <a:solidFill>
                <a:srgbClr val="156CA5"/>
              </a:solidFill>
            </a:endParaRPr>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fr" sz="1300"/>
              <a:t>Cheffe de projet Accessibilité numérique</a:t>
            </a:r>
            <a:endParaRPr sz="1700" b="1">
              <a:solidFill>
                <a:srgbClr val="156CA5"/>
              </a:solidFill>
            </a:endParaRPr>
          </a:p>
        </p:txBody>
      </p:sp>
      <p:sp>
        <p:nvSpPr>
          <p:cNvPr id="191" name="Google Shape;191;p26"/>
          <p:cNvSpPr txBox="1">
            <a:spLocks noGrp="1"/>
          </p:cNvSpPr>
          <p:nvPr>
            <p:ph type="body" idx="1"/>
          </p:nvPr>
        </p:nvSpPr>
        <p:spPr>
          <a:xfrm>
            <a:off x="2503537" y="2571750"/>
            <a:ext cx="2030400" cy="1959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fr" b="1">
                <a:solidFill>
                  <a:srgbClr val="156CA5"/>
                </a:solidFill>
              </a:rPr>
              <a:t>Anthony </a:t>
            </a:r>
            <a:endParaRPr b="1">
              <a:solidFill>
                <a:srgbClr val="156CA5"/>
              </a:solidFill>
            </a:endParaRPr>
          </a:p>
          <a:p>
            <a:pPr marL="0" lvl="0" indent="0" algn="l" rtl="0">
              <a:lnSpc>
                <a:spcPct val="80000"/>
              </a:lnSpc>
              <a:spcBef>
                <a:spcPts val="0"/>
              </a:spcBef>
              <a:spcAft>
                <a:spcPts val="0"/>
              </a:spcAft>
              <a:buNone/>
            </a:pPr>
            <a:r>
              <a:rPr lang="fr" b="1">
                <a:solidFill>
                  <a:srgbClr val="156CA5"/>
                </a:solidFill>
              </a:rPr>
              <a:t>Naudin</a:t>
            </a:r>
            <a:endParaRPr b="1">
              <a:solidFill>
                <a:srgbClr val="156CA5"/>
              </a:solidFill>
            </a:endParaRPr>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fr" sz="1300"/>
              <a:t>Consultant en Accessibilité numérique</a:t>
            </a:r>
            <a:endParaRPr b="1">
              <a:solidFill>
                <a:srgbClr val="156CA5"/>
              </a:solidFill>
            </a:endParaRPr>
          </a:p>
        </p:txBody>
      </p:sp>
      <p:sp>
        <p:nvSpPr>
          <p:cNvPr id="192" name="Google Shape;192;p26"/>
          <p:cNvSpPr txBox="1">
            <a:spLocks noGrp="1"/>
          </p:cNvSpPr>
          <p:nvPr>
            <p:ph type="body" idx="1"/>
          </p:nvPr>
        </p:nvSpPr>
        <p:spPr>
          <a:xfrm>
            <a:off x="4610063" y="2571750"/>
            <a:ext cx="2030400" cy="1959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fr" b="1">
                <a:solidFill>
                  <a:srgbClr val="156CA5"/>
                </a:solidFill>
              </a:rPr>
              <a:t>Aliénor</a:t>
            </a:r>
            <a:endParaRPr b="1">
              <a:solidFill>
                <a:srgbClr val="156CA5"/>
              </a:solidFill>
            </a:endParaRPr>
          </a:p>
          <a:p>
            <a:pPr marL="0" lvl="0" indent="0" algn="l" rtl="0">
              <a:lnSpc>
                <a:spcPct val="80000"/>
              </a:lnSpc>
              <a:spcBef>
                <a:spcPts val="0"/>
              </a:spcBef>
              <a:spcAft>
                <a:spcPts val="0"/>
              </a:spcAft>
              <a:buNone/>
            </a:pPr>
            <a:r>
              <a:rPr lang="fr" b="1">
                <a:solidFill>
                  <a:srgbClr val="156CA5"/>
                </a:solidFill>
              </a:rPr>
              <a:t>Fernandez</a:t>
            </a:r>
            <a:endParaRPr b="1">
              <a:solidFill>
                <a:srgbClr val="156CA5"/>
              </a:solidFill>
            </a:endParaRPr>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fr" sz="1300"/>
              <a:t>Cheffe de projet</a:t>
            </a:r>
            <a:endParaRPr sz="1300"/>
          </a:p>
          <a:p>
            <a:pPr marL="0" lvl="0" indent="0" algn="l" rtl="0">
              <a:lnSpc>
                <a:spcPct val="100000"/>
              </a:lnSpc>
              <a:spcBef>
                <a:spcPts val="0"/>
              </a:spcBef>
              <a:spcAft>
                <a:spcPts val="0"/>
              </a:spcAft>
              <a:buNone/>
            </a:pPr>
            <a:r>
              <a:rPr lang="fr" sz="1300"/>
              <a:t>UX/UI</a:t>
            </a:r>
            <a:endParaRPr sz="1300"/>
          </a:p>
        </p:txBody>
      </p:sp>
      <p:sp>
        <p:nvSpPr>
          <p:cNvPr id="193" name="Google Shape;193;p26"/>
          <p:cNvSpPr txBox="1">
            <a:spLocks noGrp="1"/>
          </p:cNvSpPr>
          <p:nvPr>
            <p:ph type="body" idx="1"/>
          </p:nvPr>
        </p:nvSpPr>
        <p:spPr>
          <a:xfrm>
            <a:off x="6716588" y="2571750"/>
            <a:ext cx="2030400" cy="1959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fr" b="1">
                <a:solidFill>
                  <a:srgbClr val="156CA5"/>
                </a:solidFill>
              </a:rPr>
              <a:t>Francis</a:t>
            </a:r>
            <a:endParaRPr b="1">
              <a:solidFill>
                <a:srgbClr val="156CA5"/>
              </a:solidFill>
            </a:endParaRPr>
          </a:p>
          <a:p>
            <a:pPr marL="0" lvl="0" indent="0" algn="l" rtl="0">
              <a:lnSpc>
                <a:spcPct val="80000"/>
              </a:lnSpc>
              <a:spcBef>
                <a:spcPts val="0"/>
              </a:spcBef>
              <a:spcAft>
                <a:spcPts val="0"/>
              </a:spcAft>
              <a:buNone/>
            </a:pPr>
            <a:r>
              <a:rPr lang="fr" b="1">
                <a:solidFill>
                  <a:srgbClr val="156CA5"/>
                </a:solidFill>
              </a:rPr>
              <a:t>Lemaitre</a:t>
            </a:r>
            <a:endParaRPr b="1">
              <a:solidFill>
                <a:srgbClr val="156CA5"/>
              </a:solidFill>
            </a:endParaRPr>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fr" sz="1300"/>
              <a:t>Chef de projet </a:t>
            </a:r>
            <a:endParaRPr sz="1300"/>
          </a:p>
          <a:p>
            <a:pPr marL="0" lvl="0" indent="0" algn="l" rtl="0">
              <a:lnSpc>
                <a:spcPct val="100000"/>
              </a:lnSpc>
              <a:spcBef>
                <a:spcPts val="0"/>
              </a:spcBef>
              <a:spcAft>
                <a:spcPts val="0"/>
              </a:spcAft>
              <a:buNone/>
            </a:pPr>
            <a:r>
              <a:rPr lang="fr" sz="1300"/>
              <a:t>web</a:t>
            </a:r>
            <a:endParaRPr sz="1300"/>
          </a:p>
        </p:txBody>
      </p:sp>
      <p:pic>
        <p:nvPicPr>
          <p:cNvPr id="194" name="Google Shape;194;p26"/>
          <p:cNvPicPr preferRelativeResize="0"/>
          <p:nvPr/>
        </p:nvPicPr>
        <p:blipFill>
          <a:blip r:embed="rId3">
            <a:alphaModFix/>
          </a:blip>
          <a:stretch>
            <a:fillRect/>
          </a:stretch>
        </p:blipFill>
        <p:spPr>
          <a:xfrm>
            <a:off x="4687454" y="3986879"/>
            <a:ext cx="988598" cy="260645"/>
          </a:xfrm>
          <a:prstGeom prst="rect">
            <a:avLst/>
          </a:prstGeom>
          <a:noFill/>
          <a:ln>
            <a:noFill/>
          </a:ln>
        </p:spPr>
      </p:pic>
      <p:pic>
        <p:nvPicPr>
          <p:cNvPr id="195" name="Google Shape;195;p26"/>
          <p:cNvPicPr preferRelativeResize="0"/>
          <p:nvPr/>
        </p:nvPicPr>
        <p:blipFill>
          <a:blip r:embed="rId3">
            <a:alphaModFix/>
          </a:blip>
          <a:stretch>
            <a:fillRect/>
          </a:stretch>
        </p:blipFill>
        <p:spPr>
          <a:xfrm>
            <a:off x="6792816" y="3986879"/>
            <a:ext cx="988598" cy="260645"/>
          </a:xfrm>
          <a:prstGeom prst="rect">
            <a:avLst/>
          </a:prstGeom>
          <a:noFill/>
          <a:ln>
            <a:noFill/>
          </a:ln>
        </p:spPr>
      </p:pic>
      <p:pic>
        <p:nvPicPr>
          <p:cNvPr id="196" name="Google Shape;196;p26"/>
          <p:cNvPicPr preferRelativeResize="0"/>
          <p:nvPr/>
        </p:nvPicPr>
        <p:blipFill>
          <a:blip r:embed="rId4">
            <a:alphaModFix/>
          </a:blip>
          <a:stretch>
            <a:fillRect/>
          </a:stretch>
        </p:blipFill>
        <p:spPr>
          <a:xfrm>
            <a:off x="4687470" y="1297625"/>
            <a:ext cx="1189800" cy="1189800"/>
          </a:xfrm>
          <a:prstGeom prst="ellipse">
            <a:avLst/>
          </a:prstGeom>
          <a:noFill/>
          <a:ln>
            <a:noFill/>
          </a:ln>
        </p:spPr>
      </p:pic>
      <p:pic>
        <p:nvPicPr>
          <p:cNvPr id="197" name="Google Shape;197;p26"/>
          <p:cNvPicPr preferRelativeResize="0"/>
          <p:nvPr/>
        </p:nvPicPr>
        <p:blipFill rotWithShape="1">
          <a:blip r:embed="rId5">
            <a:alphaModFix/>
          </a:blip>
          <a:srcRect/>
          <a:stretch/>
        </p:blipFill>
        <p:spPr>
          <a:xfrm>
            <a:off x="6792815" y="1297625"/>
            <a:ext cx="1189800" cy="1189800"/>
          </a:xfrm>
          <a:prstGeom prst="ellipse">
            <a:avLst/>
          </a:prstGeom>
          <a:noFill/>
          <a:ln>
            <a:noFill/>
          </a:ln>
        </p:spPr>
      </p:pic>
      <p:pic>
        <p:nvPicPr>
          <p:cNvPr id="198" name="Google Shape;198;p26"/>
          <p:cNvPicPr preferRelativeResize="0"/>
          <p:nvPr/>
        </p:nvPicPr>
        <p:blipFill rotWithShape="1">
          <a:blip r:embed="rId6">
            <a:alphaModFix/>
          </a:blip>
          <a:srcRect t="1846" b="20229"/>
          <a:stretch/>
        </p:blipFill>
        <p:spPr>
          <a:xfrm>
            <a:off x="2592124" y="1297625"/>
            <a:ext cx="1189800" cy="1189800"/>
          </a:xfrm>
          <a:prstGeom prst="ellipse">
            <a:avLst/>
          </a:prstGeom>
          <a:noFill/>
          <a:ln>
            <a:noFill/>
          </a:ln>
        </p:spPr>
      </p:pic>
      <p:pic>
        <p:nvPicPr>
          <p:cNvPr id="199" name="Google Shape;199;p26"/>
          <p:cNvPicPr preferRelativeResize="0"/>
          <p:nvPr/>
        </p:nvPicPr>
        <p:blipFill>
          <a:blip r:embed="rId7">
            <a:alphaModFix/>
          </a:blip>
          <a:stretch>
            <a:fillRect/>
          </a:stretch>
        </p:blipFill>
        <p:spPr>
          <a:xfrm>
            <a:off x="2580938" y="3997150"/>
            <a:ext cx="1307994" cy="240100"/>
          </a:xfrm>
          <a:prstGeom prst="rect">
            <a:avLst/>
          </a:prstGeom>
          <a:noFill/>
          <a:ln>
            <a:noFill/>
          </a:ln>
        </p:spPr>
      </p:pic>
      <p:pic>
        <p:nvPicPr>
          <p:cNvPr id="200" name="Google Shape;200;p26"/>
          <p:cNvPicPr preferRelativeResize="0"/>
          <p:nvPr/>
        </p:nvPicPr>
        <p:blipFill rotWithShape="1">
          <a:blip r:embed="rId8">
            <a:alphaModFix/>
          </a:blip>
          <a:srcRect t="2766" b="19309"/>
          <a:stretch/>
        </p:blipFill>
        <p:spPr>
          <a:xfrm>
            <a:off x="496763" y="1297625"/>
            <a:ext cx="1189800" cy="1189800"/>
          </a:xfrm>
          <a:prstGeom prst="ellipse">
            <a:avLst/>
          </a:prstGeom>
          <a:noFill/>
          <a:ln>
            <a:noFill/>
          </a:ln>
        </p:spPr>
      </p:pic>
      <p:pic>
        <p:nvPicPr>
          <p:cNvPr id="201" name="Google Shape;201;p26"/>
          <p:cNvPicPr preferRelativeResize="0"/>
          <p:nvPr/>
        </p:nvPicPr>
        <p:blipFill>
          <a:blip r:embed="rId7">
            <a:alphaModFix/>
          </a:blip>
          <a:stretch>
            <a:fillRect/>
          </a:stretch>
        </p:blipFill>
        <p:spPr>
          <a:xfrm>
            <a:off x="474413" y="3997150"/>
            <a:ext cx="1307994" cy="24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Organisation projet</a:t>
            </a:r>
            <a:endParaRPr>
              <a:highlight>
                <a:schemeClr val="accent6"/>
              </a:highlight>
            </a:endParaRPr>
          </a:p>
        </p:txBody>
      </p:sp>
      <p:sp>
        <p:nvSpPr>
          <p:cNvPr id="490" name="Google Shape;490;p44"/>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a:t>numerik-ea membre à part entière de l’organisation projet</a:t>
            </a:r>
            <a:endParaRPr/>
          </a:p>
          <a:p>
            <a:pPr marL="457200" lvl="0" indent="-342900" algn="l" rtl="0">
              <a:spcBef>
                <a:spcPts val="0"/>
              </a:spcBef>
              <a:spcAft>
                <a:spcPts val="0"/>
              </a:spcAft>
              <a:buSzPts val="1800"/>
              <a:buChar char="●"/>
            </a:pPr>
            <a:r>
              <a:rPr lang="fr"/>
              <a:t>COPIL (tous les mois)</a:t>
            </a:r>
            <a:endParaRPr/>
          </a:p>
          <a:p>
            <a:pPr marL="457200" lvl="0" indent="-342900" algn="l" rtl="0">
              <a:spcBef>
                <a:spcPts val="0"/>
              </a:spcBef>
              <a:spcAft>
                <a:spcPts val="0"/>
              </a:spcAft>
              <a:buSzPts val="1800"/>
              <a:buChar char="●"/>
            </a:pPr>
            <a:r>
              <a:rPr lang="fr"/>
              <a:t>COPROJ (toutes les semaines)</a:t>
            </a:r>
            <a:endParaRPr/>
          </a:p>
          <a:p>
            <a:pPr marL="0" lvl="0" indent="0" algn="l" rtl="0">
              <a:spcBef>
                <a:spcPts val="0"/>
              </a:spcBef>
              <a:spcAft>
                <a:spcPts val="0"/>
              </a:spcAft>
              <a:buNone/>
            </a:pPr>
            <a:endParaRPr/>
          </a:p>
          <a:p>
            <a:pPr marL="0" lvl="0" indent="0" algn="l" rtl="0">
              <a:spcBef>
                <a:spcPts val="0"/>
              </a:spcBef>
              <a:spcAft>
                <a:spcPts val="0"/>
              </a:spcAft>
              <a:buNone/>
            </a:pPr>
            <a:r>
              <a:rPr lang="fr"/>
              <a:t>Documentation accessible</a:t>
            </a:r>
            <a:endParaRPr/>
          </a:p>
          <a:p>
            <a:pPr marL="457200" lvl="0" indent="-342900" algn="l" rtl="0">
              <a:spcBef>
                <a:spcPts val="0"/>
              </a:spcBef>
              <a:spcAft>
                <a:spcPts val="0"/>
              </a:spcAft>
              <a:buSzPts val="1800"/>
              <a:buChar char="●"/>
            </a:pPr>
            <a:r>
              <a:rPr lang="fr"/>
              <a:t>Formation délivrée par l’AVH </a:t>
            </a:r>
            <a:endParaRPr/>
          </a:p>
          <a:p>
            <a:pPr marL="914400" lvl="1" indent="-317500" algn="l" rtl="0">
              <a:spcBef>
                <a:spcPts val="0"/>
              </a:spcBef>
              <a:spcAft>
                <a:spcPts val="0"/>
              </a:spcAft>
              <a:buSzPts val="1400"/>
              <a:buChar char="○"/>
            </a:pPr>
            <a:r>
              <a:rPr lang="fr" i="1"/>
              <a:t>ex : Office &gt; Révision &gt; Vérifier l’accessibilité</a:t>
            </a:r>
            <a:endParaRPr/>
          </a:p>
          <a:p>
            <a:pPr marL="457200" lvl="0" indent="-342900" algn="l" rtl="0">
              <a:spcBef>
                <a:spcPts val="0"/>
              </a:spcBef>
              <a:spcAft>
                <a:spcPts val="0"/>
              </a:spcAft>
              <a:buSzPts val="1800"/>
              <a:buChar char="●"/>
            </a:pPr>
            <a:r>
              <a:rPr lang="fr"/>
              <a:t>Livrables et aussi réponse à l’appel d’offre (Word)</a:t>
            </a:r>
            <a:endParaRPr/>
          </a:p>
          <a:p>
            <a:pPr marL="457200" lvl="0" indent="-342900" algn="l" rtl="0">
              <a:spcBef>
                <a:spcPts val="0"/>
              </a:spcBef>
              <a:spcAft>
                <a:spcPts val="0"/>
              </a:spcAft>
              <a:buSzPts val="1800"/>
              <a:buChar char="●"/>
            </a:pPr>
            <a:r>
              <a:rPr lang="fr"/>
              <a:t>Supports de réunion envoyés en avance (Powerpoint)</a:t>
            </a:r>
            <a:endParaRPr/>
          </a:p>
        </p:txBody>
      </p:sp>
      <p:pic>
        <p:nvPicPr>
          <p:cNvPr id="491" name="Google Shape;491;p44"/>
          <p:cNvPicPr preferRelativeResize="0"/>
          <p:nvPr/>
        </p:nvPicPr>
        <p:blipFill>
          <a:blip r:embed="rId3">
            <a:alphaModFix/>
          </a:blip>
          <a:stretch>
            <a:fillRect/>
          </a:stretch>
        </p:blipFill>
        <p:spPr>
          <a:xfrm>
            <a:off x="6639220" y="2413920"/>
            <a:ext cx="2429800" cy="180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Accessibilité by design</a:t>
            </a:r>
            <a:endParaRPr>
              <a:highlight>
                <a:schemeClr val="accent6"/>
              </a:highlight>
            </a:endParaRPr>
          </a:p>
        </p:txBody>
      </p:sp>
      <p:sp>
        <p:nvSpPr>
          <p:cNvPr id="497" name="Google Shape;497;p45"/>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a:t>Revue d’accessibilité à </a:t>
            </a:r>
            <a:r>
              <a:rPr lang="fr" b="1"/>
              <a:t>chaque étape</a:t>
            </a:r>
            <a:r>
              <a:rPr lang="fr"/>
              <a:t> : </a:t>
            </a:r>
            <a:endParaRPr/>
          </a:p>
          <a:p>
            <a:pPr marL="457200" lvl="0" indent="-334327" algn="l" rtl="0">
              <a:spcBef>
                <a:spcPts val="0"/>
              </a:spcBef>
              <a:spcAft>
                <a:spcPts val="0"/>
              </a:spcAft>
              <a:buSzPct val="100000"/>
              <a:buChar char="●"/>
            </a:pPr>
            <a:r>
              <a:rPr lang="fr"/>
              <a:t>Conception UX/UI </a:t>
            </a:r>
            <a:endParaRPr/>
          </a:p>
          <a:p>
            <a:pPr marL="914400" lvl="1" indent="-310832" algn="l" rtl="0">
              <a:spcBef>
                <a:spcPts val="0"/>
              </a:spcBef>
              <a:spcAft>
                <a:spcPts val="0"/>
              </a:spcAft>
              <a:buSzPct val="100000"/>
              <a:buChar char="○"/>
            </a:pPr>
            <a:r>
              <a:rPr lang="fr" b="1"/>
              <a:t>15%</a:t>
            </a:r>
            <a:r>
              <a:rPr lang="fr"/>
              <a:t> de la charge</a:t>
            </a:r>
            <a:endParaRPr/>
          </a:p>
          <a:p>
            <a:pPr marL="914400" lvl="1" indent="-310832" algn="l" rtl="0">
              <a:spcBef>
                <a:spcPts val="0"/>
              </a:spcBef>
              <a:spcAft>
                <a:spcPts val="0"/>
              </a:spcAft>
              <a:buSzPct val="100000"/>
              <a:buChar char="○"/>
            </a:pPr>
            <a:r>
              <a:rPr lang="fr"/>
              <a:t>Réalisation de 4 wireframes en version html pour les déficients visuels</a:t>
            </a:r>
            <a:endParaRPr/>
          </a:p>
          <a:p>
            <a:pPr marL="914400" lvl="1" indent="-310832" algn="l" rtl="0">
              <a:spcBef>
                <a:spcPts val="0"/>
              </a:spcBef>
              <a:spcAft>
                <a:spcPts val="0"/>
              </a:spcAft>
              <a:buSzPct val="100000"/>
              <a:buChar char="○"/>
            </a:pPr>
            <a:r>
              <a:rPr lang="fr"/>
              <a:t>Un travail préparatoire très utile !</a:t>
            </a:r>
            <a:endParaRPr/>
          </a:p>
          <a:p>
            <a:pPr marL="457200" lvl="0" indent="-334327" algn="l" rtl="0">
              <a:spcBef>
                <a:spcPts val="0"/>
              </a:spcBef>
              <a:spcAft>
                <a:spcPts val="0"/>
              </a:spcAft>
              <a:buSzPct val="100000"/>
              <a:buChar char="●"/>
            </a:pPr>
            <a:r>
              <a:rPr lang="fr"/>
              <a:t>Conception technique</a:t>
            </a:r>
            <a:endParaRPr/>
          </a:p>
          <a:p>
            <a:pPr marL="914400" lvl="1" indent="-310832" algn="l" rtl="0">
              <a:spcBef>
                <a:spcPts val="0"/>
              </a:spcBef>
              <a:spcAft>
                <a:spcPts val="0"/>
              </a:spcAft>
              <a:buSzPct val="100000"/>
              <a:buChar char="○"/>
            </a:pPr>
            <a:r>
              <a:rPr lang="fr" b="1"/>
              <a:t>30%</a:t>
            </a:r>
            <a:r>
              <a:rPr lang="fr"/>
              <a:t> de la charge</a:t>
            </a:r>
            <a:endParaRPr/>
          </a:p>
          <a:p>
            <a:pPr marL="914400" lvl="1" indent="-310832" algn="l" rtl="0">
              <a:spcBef>
                <a:spcPts val="0"/>
              </a:spcBef>
              <a:spcAft>
                <a:spcPts val="0"/>
              </a:spcAft>
              <a:buSzPct val="100000"/>
              <a:buChar char="○"/>
            </a:pPr>
            <a:r>
              <a:rPr lang="fr"/>
              <a:t>Choix des composants</a:t>
            </a:r>
            <a:endParaRPr/>
          </a:p>
          <a:p>
            <a:pPr marL="914400" lvl="1" indent="-310832" algn="l" rtl="0">
              <a:spcBef>
                <a:spcPts val="0"/>
              </a:spcBef>
              <a:spcAft>
                <a:spcPts val="0"/>
              </a:spcAft>
              <a:buSzPct val="100000"/>
              <a:buChar char="○"/>
            </a:pPr>
            <a:r>
              <a:rPr lang="fr"/>
              <a:t>Préconisations RGAA à destination des développeurs attachées aux specs</a:t>
            </a:r>
            <a:endParaRPr/>
          </a:p>
          <a:p>
            <a:pPr marL="457200" lvl="0" indent="-334327" algn="l" rtl="0">
              <a:spcBef>
                <a:spcPts val="0"/>
              </a:spcBef>
              <a:spcAft>
                <a:spcPts val="0"/>
              </a:spcAft>
              <a:buSzPct val="100000"/>
              <a:buChar char="●"/>
            </a:pPr>
            <a:r>
              <a:rPr lang="fr"/>
              <a:t>Recette front-office</a:t>
            </a:r>
            <a:endParaRPr/>
          </a:p>
          <a:p>
            <a:pPr marL="914400" lvl="1" indent="-310832" algn="l" rtl="0">
              <a:spcBef>
                <a:spcPts val="0"/>
              </a:spcBef>
              <a:spcAft>
                <a:spcPts val="0"/>
              </a:spcAft>
              <a:buSzPct val="100000"/>
              <a:buChar char="○"/>
            </a:pPr>
            <a:r>
              <a:rPr lang="fr" b="1"/>
              <a:t>15% </a:t>
            </a:r>
            <a:r>
              <a:rPr lang="fr"/>
              <a:t>de la charge en développement front</a:t>
            </a:r>
            <a:endParaRPr/>
          </a:p>
          <a:p>
            <a:pPr marL="914400" lvl="1" indent="-310832" algn="l" rtl="0">
              <a:spcBef>
                <a:spcPts val="0"/>
              </a:spcBef>
              <a:spcAft>
                <a:spcPts val="0"/>
              </a:spcAft>
              <a:buSzPct val="100000"/>
              <a:buChar char="○"/>
            </a:pPr>
            <a:r>
              <a:rPr lang="fr" b="1"/>
              <a:t>30%</a:t>
            </a:r>
            <a:r>
              <a:rPr lang="fr"/>
              <a:t> de la charge en recette finale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Accessibilité du Back-Office</a:t>
            </a:r>
            <a:endParaRPr>
              <a:highlight>
                <a:schemeClr val="accent6"/>
              </a:highlight>
            </a:endParaRPr>
          </a:p>
        </p:txBody>
      </p:sp>
      <p:sp>
        <p:nvSpPr>
          <p:cNvPr id="503" name="Google Shape;503;p46"/>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a:t>Thème </a:t>
            </a:r>
            <a:r>
              <a:rPr lang="fr" b="1"/>
              <a:t>Claro</a:t>
            </a:r>
            <a:endParaRPr b="1"/>
          </a:p>
          <a:p>
            <a:pPr marL="457200" lvl="0" indent="-334327" algn="l" rtl="0">
              <a:spcBef>
                <a:spcPts val="0"/>
              </a:spcBef>
              <a:spcAft>
                <a:spcPts val="0"/>
              </a:spcAft>
              <a:buSzPct val="100000"/>
              <a:buChar char="●"/>
            </a:pPr>
            <a:r>
              <a:rPr lang="fr"/>
              <a:t>Conforme au WCAG 2.1 AA</a:t>
            </a:r>
            <a:endParaRPr/>
          </a:p>
          <a:p>
            <a:pPr marL="457200" lvl="0" indent="-320507" algn="l" rtl="0">
              <a:spcBef>
                <a:spcPts val="0"/>
              </a:spcBef>
              <a:spcAft>
                <a:spcPts val="0"/>
              </a:spcAft>
              <a:buSzPct val="100000"/>
              <a:buChar char="●"/>
            </a:pPr>
            <a:r>
              <a:rPr lang="fr" sz="1564" u="sng">
                <a:solidFill>
                  <a:schemeClr val="hlink"/>
                </a:solidFill>
                <a:hlinkClick r:id="rId3"/>
              </a:rPr>
              <a:t>https://www.drupal.org/docs/core-modules-and-themes/core-themes/claro-theme/accessibility</a:t>
            </a:r>
            <a:r>
              <a:rPr lang="fr" sz="1564"/>
              <a:t> </a:t>
            </a:r>
            <a:endParaRPr sz="1564"/>
          </a:p>
          <a:p>
            <a:pPr marL="0" lvl="0" indent="0" algn="l" rtl="0">
              <a:spcBef>
                <a:spcPts val="0"/>
              </a:spcBef>
              <a:spcAft>
                <a:spcPts val="0"/>
              </a:spcAft>
              <a:buNone/>
            </a:pPr>
            <a:endParaRPr sz="1200">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r>
              <a:rPr lang="fr"/>
              <a:t>Revue du BO par un utilisateur aveugle </a:t>
            </a:r>
            <a:endParaRPr/>
          </a:p>
          <a:p>
            <a:pPr marL="457200" lvl="0" indent="-334327" algn="l" rtl="0">
              <a:spcBef>
                <a:spcPts val="0"/>
              </a:spcBef>
              <a:spcAft>
                <a:spcPts val="0"/>
              </a:spcAft>
              <a:buSzPct val="100000"/>
              <a:buChar char="●"/>
            </a:pPr>
            <a:r>
              <a:rPr lang="fr"/>
              <a:t>Structurer les formulaires avec des headers (notamment les paragraphes)</a:t>
            </a:r>
            <a:endParaRPr/>
          </a:p>
          <a:p>
            <a:pPr marL="457200" lvl="0" indent="-334327" algn="l" rtl="0">
              <a:spcBef>
                <a:spcPts val="0"/>
              </a:spcBef>
              <a:spcAft>
                <a:spcPts val="0"/>
              </a:spcAft>
              <a:buSzPct val="100000"/>
              <a:buChar char="●"/>
            </a:pPr>
            <a:r>
              <a:rPr lang="fr"/>
              <a:t>Limiter les parcours de navigation</a:t>
            </a:r>
            <a:endParaRPr/>
          </a:p>
          <a:p>
            <a:pPr marL="457200" lvl="0" indent="-334327" algn="l" rtl="0">
              <a:spcBef>
                <a:spcPts val="0"/>
              </a:spcBef>
              <a:spcAft>
                <a:spcPts val="0"/>
              </a:spcAft>
              <a:buSzPct val="100000"/>
              <a:buChar char="●"/>
            </a:pPr>
            <a:r>
              <a:rPr lang="fr"/>
              <a:t>Implémentation du langage </a:t>
            </a:r>
            <a:r>
              <a:rPr lang="fr" b="1"/>
              <a:t>Markdown </a:t>
            </a:r>
            <a:r>
              <a:rPr lang="fr"/>
              <a:t>dans l’éditeur de texte</a:t>
            </a:r>
            <a:endParaRPr/>
          </a:p>
          <a:p>
            <a:pPr marL="914400" lvl="1" indent="-310832" algn="l" rtl="0">
              <a:spcBef>
                <a:spcPts val="0"/>
              </a:spcBef>
              <a:spcAft>
                <a:spcPts val="0"/>
              </a:spcAft>
              <a:buSzPct val="100000"/>
              <a:buChar char="○"/>
            </a:pPr>
            <a:r>
              <a:rPr lang="fr"/>
              <a:t>Module Markdown</a:t>
            </a:r>
            <a:endParaRPr/>
          </a:p>
          <a:p>
            <a:pPr marL="914400" lvl="1" indent="-310832" algn="l" rtl="0">
              <a:spcBef>
                <a:spcPts val="0"/>
              </a:spcBef>
              <a:spcAft>
                <a:spcPts val="0"/>
              </a:spcAft>
              <a:buSzPct val="100000"/>
              <a:buChar char="○"/>
            </a:pPr>
            <a:r>
              <a:rPr lang="fr"/>
              <a:t>Module CKEditor Markdown</a:t>
            </a:r>
            <a:endParaRPr/>
          </a:p>
          <a:p>
            <a:pPr marL="914400" lvl="1" indent="-310832" algn="l" rtl="0">
              <a:spcBef>
                <a:spcPts val="0"/>
              </a:spcBef>
              <a:spcAft>
                <a:spcPts val="0"/>
              </a:spcAft>
              <a:buSzPct val="100000"/>
              <a:buChar char="○"/>
            </a:pPr>
            <a:r>
              <a:rPr lang="fr" u="sng">
                <a:solidFill>
                  <a:schemeClr val="hlink"/>
                </a:solidFill>
                <a:hlinkClick r:id="rId4"/>
              </a:rPr>
              <a:t>https://fr.wikipedia.org/wiki/Markdown</a:t>
            </a:r>
            <a:r>
              <a:rPr lang="fr"/>
              <a:t>  </a:t>
            </a:r>
            <a:endParaRPr/>
          </a:p>
        </p:txBody>
      </p:sp>
      <p:pic>
        <p:nvPicPr>
          <p:cNvPr id="504" name="Google Shape;504;p46"/>
          <p:cNvPicPr preferRelativeResize="0"/>
          <p:nvPr/>
        </p:nvPicPr>
        <p:blipFill>
          <a:blip r:embed="rId5">
            <a:alphaModFix/>
          </a:blip>
          <a:stretch>
            <a:fillRect/>
          </a:stretch>
        </p:blipFill>
        <p:spPr>
          <a:xfrm>
            <a:off x="6881588" y="3813075"/>
            <a:ext cx="2124075" cy="118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a:spLocks noGrp="1"/>
          </p:cNvSpPr>
          <p:nvPr>
            <p:ph type="title"/>
          </p:nvPr>
        </p:nvSpPr>
        <p:spPr>
          <a:xfrm>
            <a:off x="160875" y="1233175"/>
            <a:ext cx="4254300" cy="13386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fr" sz="3600" b="1"/>
              <a:t>Conception</a:t>
            </a:r>
            <a:endParaRPr sz="3600" b="1"/>
          </a:p>
          <a:p>
            <a:pPr marL="0" lvl="0" indent="0" algn="ctr" rtl="0">
              <a:lnSpc>
                <a:spcPct val="90000"/>
              </a:lnSpc>
              <a:spcBef>
                <a:spcPts val="0"/>
              </a:spcBef>
              <a:spcAft>
                <a:spcPts val="0"/>
              </a:spcAft>
              <a:buNone/>
            </a:pPr>
            <a:r>
              <a:rPr lang="fr" sz="3600" b="1"/>
              <a:t>axée accessibilité</a:t>
            </a:r>
            <a:endParaRPr sz="3600" b="1"/>
          </a:p>
        </p:txBody>
      </p:sp>
      <p:sp>
        <p:nvSpPr>
          <p:cNvPr id="510" name="Google Shape;510;p47"/>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L’heure des choix</a:t>
            </a:r>
            <a:endParaRPr/>
          </a:p>
        </p:txBody>
      </p:sp>
      <p:pic>
        <p:nvPicPr>
          <p:cNvPr id="511" name="Google Shape;511;p47"/>
          <p:cNvPicPr preferRelativeResize="0"/>
          <p:nvPr/>
        </p:nvPicPr>
        <p:blipFill rotWithShape="1">
          <a:blip r:embed="rId3">
            <a:alphaModFix/>
          </a:blip>
          <a:srcRect l="22586" r="22591"/>
          <a:stretch/>
        </p:blipFill>
        <p:spPr>
          <a:xfrm>
            <a:off x="5619750" y="1243850"/>
            <a:ext cx="2655900" cy="265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8"/>
          <p:cNvSpPr txBox="1">
            <a:spLocks noGrp="1"/>
          </p:cNvSpPr>
          <p:nvPr>
            <p:ph type="title"/>
          </p:nvPr>
        </p:nvSpPr>
        <p:spPr>
          <a:xfrm>
            <a:off x="311700" y="445025"/>
            <a:ext cx="4139100" cy="854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Les ateliers </a:t>
            </a:r>
            <a:endParaRPr b="1"/>
          </a:p>
          <a:p>
            <a:pPr marL="0" lvl="0" indent="0" algn="l" rtl="0">
              <a:lnSpc>
                <a:spcPct val="90000"/>
              </a:lnSpc>
              <a:spcBef>
                <a:spcPts val="0"/>
              </a:spcBef>
              <a:spcAft>
                <a:spcPts val="0"/>
              </a:spcAft>
              <a:buNone/>
            </a:pPr>
            <a:r>
              <a:rPr lang="fr" b="1"/>
              <a:t>de co-conception</a:t>
            </a:r>
            <a:endParaRPr b="1">
              <a:highlight>
                <a:schemeClr val="accent6"/>
              </a:highlight>
            </a:endParaRPr>
          </a:p>
        </p:txBody>
      </p:sp>
      <p:sp>
        <p:nvSpPr>
          <p:cNvPr id="517" name="Google Shape;517;p48"/>
          <p:cNvSpPr txBox="1">
            <a:spLocks noGrp="1"/>
          </p:cNvSpPr>
          <p:nvPr>
            <p:ph type="body" idx="1"/>
          </p:nvPr>
        </p:nvSpPr>
        <p:spPr>
          <a:xfrm>
            <a:off x="311700" y="1461600"/>
            <a:ext cx="3978900" cy="307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t>Personae</a:t>
            </a:r>
            <a:endParaRPr b="1"/>
          </a:p>
          <a:p>
            <a:pPr marL="457200" lvl="0" indent="-330200" algn="l" rtl="0">
              <a:lnSpc>
                <a:spcPct val="100000"/>
              </a:lnSpc>
              <a:spcBef>
                <a:spcPts val="0"/>
              </a:spcBef>
              <a:spcAft>
                <a:spcPts val="0"/>
              </a:spcAft>
              <a:buSzPts val="1600"/>
              <a:buChar char="-"/>
            </a:pPr>
            <a:r>
              <a:rPr lang="fr" sz="1600"/>
              <a:t>Définition des attentes de personnes déficientes visuelles</a:t>
            </a:r>
            <a:endParaRPr sz="1600"/>
          </a:p>
          <a:p>
            <a:pPr marL="457200" lvl="0" indent="-330200" algn="l" rtl="0">
              <a:lnSpc>
                <a:spcPct val="100000"/>
              </a:lnSpc>
              <a:spcBef>
                <a:spcPts val="0"/>
              </a:spcBef>
              <a:spcAft>
                <a:spcPts val="0"/>
              </a:spcAft>
              <a:buSzPts val="1600"/>
              <a:buChar char="-"/>
            </a:pPr>
            <a:r>
              <a:rPr lang="fr" sz="1600"/>
              <a:t>Usages spécifiques</a:t>
            </a:r>
            <a:endParaRPr sz="1600"/>
          </a:p>
          <a:p>
            <a:pPr marL="0" lvl="0" indent="0" algn="l" rtl="0">
              <a:lnSpc>
                <a:spcPct val="100000"/>
              </a:lnSpc>
              <a:spcBef>
                <a:spcPts val="0"/>
              </a:spcBef>
              <a:spcAft>
                <a:spcPts val="0"/>
              </a:spcAft>
              <a:buNone/>
            </a:pPr>
            <a:endParaRPr b="1"/>
          </a:p>
          <a:p>
            <a:pPr marL="0" lvl="0" indent="0" algn="l" rtl="0">
              <a:spcBef>
                <a:spcPts val="0"/>
              </a:spcBef>
              <a:spcAft>
                <a:spcPts val="0"/>
              </a:spcAft>
              <a:buNone/>
            </a:pPr>
            <a:r>
              <a:rPr lang="fr" b="1"/>
              <a:t>Parcours et navigation</a:t>
            </a:r>
            <a:endParaRPr b="1"/>
          </a:p>
          <a:p>
            <a:pPr marL="457200" lvl="0" indent="-330200" algn="l" rtl="0">
              <a:lnSpc>
                <a:spcPct val="100000"/>
              </a:lnSpc>
              <a:spcBef>
                <a:spcPts val="0"/>
              </a:spcBef>
              <a:spcAft>
                <a:spcPts val="0"/>
              </a:spcAft>
              <a:buSzPts val="1600"/>
              <a:buChar char="-"/>
            </a:pPr>
            <a:r>
              <a:rPr lang="fr" sz="1600">
                <a:highlight>
                  <a:schemeClr val="lt1"/>
                </a:highlight>
              </a:rPr>
              <a:t>Des contenus en accès rapide</a:t>
            </a:r>
            <a:endParaRPr b="1"/>
          </a:p>
          <a:p>
            <a:pPr marL="457200" lvl="0" indent="-330200" algn="l" rtl="0">
              <a:lnSpc>
                <a:spcPct val="100000"/>
              </a:lnSpc>
              <a:spcBef>
                <a:spcPts val="0"/>
              </a:spcBef>
              <a:spcAft>
                <a:spcPts val="0"/>
              </a:spcAft>
              <a:buSzPts val="1600"/>
              <a:buChar char="-"/>
            </a:pPr>
            <a:r>
              <a:rPr lang="fr" sz="1600"/>
              <a:t>Annoncer le contenu de la page</a:t>
            </a:r>
            <a:endParaRPr sz="1600"/>
          </a:p>
        </p:txBody>
      </p:sp>
      <p:sp>
        <p:nvSpPr>
          <p:cNvPr id="518" name="Google Shape;518;p48"/>
          <p:cNvSpPr/>
          <p:nvPr/>
        </p:nvSpPr>
        <p:spPr>
          <a:xfrm>
            <a:off x="6875254" y="917907"/>
            <a:ext cx="1620000" cy="1620000"/>
          </a:xfrm>
          <a:prstGeom prst="ellipse">
            <a:avLst/>
          </a:prstGeom>
          <a:solidFill>
            <a:srgbClr val="001F47">
              <a:alpha val="14900"/>
            </a:srgbClr>
          </a:solidFill>
          <a:ln>
            <a:noFill/>
          </a:ln>
        </p:spPr>
        <p:txBody>
          <a:bodyPr spcFirstLastPara="1" wrap="square" lIns="0" tIns="324000" rIns="0" bIns="0" anchor="ctr" anchorCtr="0">
            <a:noAutofit/>
          </a:bodyPr>
          <a:lstStyle/>
          <a:p>
            <a:pPr marL="0" marR="0" lvl="0" indent="0" algn="ctr" rtl="0">
              <a:lnSpc>
                <a:spcPct val="90000"/>
              </a:lnSpc>
              <a:spcBef>
                <a:spcPts val="0"/>
              </a:spcBef>
              <a:spcAft>
                <a:spcPts val="0"/>
              </a:spcAft>
              <a:buNone/>
            </a:pPr>
            <a:r>
              <a:rPr lang="fr" b="1">
                <a:solidFill>
                  <a:srgbClr val="001F47"/>
                </a:solidFill>
                <a:latin typeface="Calibri"/>
                <a:ea typeface="Calibri"/>
                <a:cs typeface="Calibri"/>
                <a:sym typeface="Calibri"/>
              </a:rPr>
              <a:t>Production</a:t>
            </a:r>
            <a:endParaRPr sz="1300"/>
          </a:p>
          <a:p>
            <a:pPr marL="0" marR="0" lvl="0" indent="0" algn="ctr" rtl="0">
              <a:lnSpc>
                <a:spcPct val="90000"/>
              </a:lnSpc>
              <a:spcBef>
                <a:spcPts val="0"/>
              </a:spcBef>
              <a:spcAft>
                <a:spcPts val="0"/>
              </a:spcAft>
              <a:buNone/>
            </a:pPr>
            <a:r>
              <a:rPr lang="fr" sz="1200">
                <a:solidFill>
                  <a:srgbClr val="001F47"/>
                </a:solidFill>
                <a:latin typeface="Calibri"/>
                <a:ea typeface="Calibri"/>
                <a:cs typeface="Calibri"/>
                <a:sym typeface="Calibri"/>
              </a:rPr>
              <a:t>Pôle UX / UI</a:t>
            </a:r>
            <a:endParaRPr sz="1200">
              <a:solidFill>
                <a:srgbClr val="001F47"/>
              </a:solidFill>
              <a:latin typeface="Calibri"/>
              <a:ea typeface="Calibri"/>
              <a:cs typeface="Calibri"/>
              <a:sym typeface="Calibri"/>
            </a:endParaRPr>
          </a:p>
          <a:p>
            <a:pPr marL="0" marR="0" lvl="0" indent="0" algn="ctr" rtl="0">
              <a:lnSpc>
                <a:spcPct val="90000"/>
              </a:lnSpc>
              <a:spcBef>
                <a:spcPts val="0"/>
              </a:spcBef>
              <a:spcAft>
                <a:spcPts val="0"/>
              </a:spcAft>
              <a:buNone/>
            </a:pPr>
            <a:r>
              <a:rPr lang="fr" sz="1200">
                <a:solidFill>
                  <a:srgbClr val="001F47"/>
                </a:solidFill>
                <a:latin typeface="Calibri"/>
                <a:ea typeface="Calibri"/>
                <a:cs typeface="Calibri"/>
                <a:sym typeface="Calibri"/>
              </a:rPr>
              <a:t>chefs de projets</a:t>
            </a:r>
            <a:endParaRPr sz="1200">
              <a:solidFill>
                <a:srgbClr val="001F47"/>
              </a:solidFill>
              <a:latin typeface="Calibri"/>
              <a:ea typeface="Calibri"/>
              <a:cs typeface="Calibri"/>
              <a:sym typeface="Calibri"/>
            </a:endParaRPr>
          </a:p>
        </p:txBody>
      </p:sp>
      <p:sp>
        <p:nvSpPr>
          <p:cNvPr id="519" name="Google Shape;519;p48"/>
          <p:cNvSpPr/>
          <p:nvPr/>
        </p:nvSpPr>
        <p:spPr>
          <a:xfrm>
            <a:off x="4445254" y="917907"/>
            <a:ext cx="1620000" cy="1620000"/>
          </a:xfrm>
          <a:prstGeom prst="ellipse">
            <a:avLst/>
          </a:prstGeom>
          <a:solidFill>
            <a:srgbClr val="156CA5"/>
          </a:solidFill>
          <a:ln>
            <a:noFill/>
          </a:ln>
        </p:spPr>
        <p:txBody>
          <a:bodyPr spcFirstLastPara="1" wrap="square" lIns="0" tIns="324000" rIns="0" bIns="0" anchor="ctr" anchorCtr="0">
            <a:noAutofit/>
          </a:bodyPr>
          <a:lstStyle/>
          <a:p>
            <a:pPr marL="0" marR="0" lvl="0" indent="0" algn="ctr" rtl="0">
              <a:lnSpc>
                <a:spcPct val="90000"/>
              </a:lnSpc>
              <a:spcBef>
                <a:spcPts val="0"/>
              </a:spcBef>
              <a:spcAft>
                <a:spcPts val="0"/>
              </a:spcAft>
              <a:buNone/>
            </a:pPr>
            <a:r>
              <a:rPr lang="fr" b="1">
                <a:solidFill>
                  <a:schemeClr val="lt1"/>
                </a:solidFill>
                <a:latin typeface="Calibri"/>
                <a:ea typeface="Calibri"/>
                <a:cs typeface="Calibri"/>
                <a:sym typeface="Calibri"/>
              </a:rPr>
              <a:t>Ateliers</a:t>
            </a:r>
            <a:endParaRPr sz="1300"/>
          </a:p>
          <a:p>
            <a:pPr marL="0" marR="0" lvl="0" indent="0" algn="ctr" rtl="0">
              <a:lnSpc>
                <a:spcPct val="90000"/>
              </a:lnSpc>
              <a:spcBef>
                <a:spcPts val="0"/>
              </a:spcBef>
              <a:spcAft>
                <a:spcPts val="0"/>
              </a:spcAft>
              <a:buNone/>
            </a:pPr>
            <a:r>
              <a:rPr lang="fr" sz="1200">
                <a:solidFill>
                  <a:schemeClr val="lt1"/>
                </a:solidFill>
                <a:latin typeface="Calibri"/>
                <a:ea typeface="Calibri"/>
                <a:cs typeface="Calibri"/>
                <a:sym typeface="Calibri"/>
              </a:rPr>
              <a:t>Experts UX/UI  et experts métiers</a:t>
            </a:r>
            <a:endParaRPr/>
          </a:p>
        </p:txBody>
      </p:sp>
      <p:sp>
        <p:nvSpPr>
          <p:cNvPr id="520" name="Google Shape;520;p48"/>
          <p:cNvSpPr/>
          <p:nvPr/>
        </p:nvSpPr>
        <p:spPr>
          <a:xfrm>
            <a:off x="5660254" y="3053646"/>
            <a:ext cx="1620000" cy="1620000"/>
          </a:xfrm>
          <a:prstGeom prst="ellipse">
            <a:avLst/>
          </a:prstGeom>
          <a:solidFill>
            <a:srgbClr val="001F47"/>
          </a:solidFill>
          <a:ln>
            <a:noFill/>
          </a:ln>
        </p:spPr>
        <p:txBody>
          <a:bodyPr spcFirstLastPara="1" wrap="square" lIns="0" tIns="270000" rIns="0" bIns="0" anchor="ctr" anchorCtr="0">
            <a:noAutofit/>
          </a:bodyPr>
          <a:lstStyle/>
          <a:p>
            <a:pPr marL="0" marR="0" lvl="0" indent="0" algn="ctr" rtl="0">
              <a:lnSpc>
                <a:spcPct val="90000"/>
              </a:lnSpc>
              <a:spcBef>
                <a:spcPts val="0"/>
              </a:spcBef>
              <a:spcAft>
                <a:spcPts val="0"/>
              </a:spcAft>
              <a:buNone/>
            </a:pPr>
            <a:r>
              <a:rPr lang="fr" b="1">
                <a:solidFill>
                  <a:schemeClr val="lt1"/>
                </a:solidFill>
                <a:latin typeface="Calibri"/>
                <a:ea typeface="Calibri"/>
                <a:cs typeface="Calibri"/>
                <a:sym typeface="Calibri"/>
              </a:rPr>
              <a:t>Livrables</a:t>
            </a:r>
            <a:endParaRPr sz="1300"/>
          </a:p>
          <a:p>
            <a:pPr marL="0" marR="0" lvl="0" indent="0" algn="ctr" rtl="0">
              <a:lnSpc>
                <a:spcPct val="90000"/>
              </a:lnSpc>
              <a:spcBef>
                <a:spcPts val="0"/>
              </a:spcBef>
              <a:spcAft>
                <a:spcPts val="0"/>
              </a:spcAft>
              <a:buNone/>
            </a:pPr>
            <a:r>
              <a:rPr lang="fr" sz="1200">
                <a:solidFill>
                  <a:schemeClr val="lt1"/>
                </a:solidFill>
                <a:latin typeface="Calibri"/>
                <a:ea typeface="Calibri"/>
                <a:cs typeface="Calibri"/>
                <a:sym typeface="Calibri"/>
              </a:rPr>
              <a:t>CR, prototype, spécifications</a:t>
            </a:r>
            <a:endParaRPr sz="1200">
              <a:solidFill>
                <a:schemeClr val="lt1"/>
              </a:solidFill>
              <a:latin typeface="Calibri"/>
              <a:ea typeface="Calibri"/>
              <a:cs typeface="Calibri"/>
              <a:sym typeface="Calibri"/>
            </a:endParaRPr>
          </a:p>
        </p:txBody>
      </p:sp>
      <p:sp>
        <p:nvSpPr>
          <p:cNvPr id="521" name="Google Shape;521;p48"/>
          <p:cNvSpPr/>
          <p:nvPr/>
        </p:nvSpPr>
        <p:spPr>
          <a:xfrm>
            <a:off x="5390254" y="647908"/>
            <a:ext cx="2160000" cy="2160000"/>
          </a:xfrm>
          <a:prstGeom prst="arc">
            <a:avLst>
              <a:gd name="adj1" fmla="val 13454012"/>
              <a:gd name="adj2" fmla="val 18883666"/>
            </a:avLst>
          </a:prstGeom>
          <a:noFill/>
          <a:ln w="19050" cap="flat" cmpd="sng">
            <a:solidFill>
              <a:srgbClr val="001F47"/>
            </a:solidFill>
            <a:prstDash val="dash"/>
            <a:miter lim="800000"/>
            <a:headEnd type="none" w="sm" len="sm"/>
            <a:tailEnd type="triangle"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522" name="Google Shape;522;p48"/>
          <p:cNvPicPr preferRelativeResize="0"/>
          <p:nvPr/>
        </p:nvPicPr>
        <p:blipFill rotWithShape="1">
          <a:blip r:embed="rId3">
            <a:alphaModFix/>
          </a:blip>
          <a:srcRect/>
          <a:stretch/>
        </p:blipFill>
        <p:spPr>
          <a:xfrm>
            <a:off x="6329058" y="3274471"/>
            <a:ext cx="282394" cy="297000"/>
          </a:xfrm>
          <a:prstGeom prst="rect">
            <a:avLst/>
          </a:prstGeom>
          <a:noFill/>
          <a:ln>
            <a:noFill/>
          </a:ln>
        </p:spPr>
      </p:pic>
      <p:pic>
        <p:nvPicPr>
          <p:cNvPr id="523" name="Google Shape;523;p48"/>
          <p:cNvPicPr preferRelativeResize="0"/>
          <p:nvPr/>
        </p:nvPicPr>
        <p:blipFill rotWithShape="1">
          <a:blip r:embed="rId4">
            <a:alphaModFix/>
          </a:blip>
          <a:srcRect/>
          <a:stretch/>
        </p:blipFill>
        <p:spPr>
          <a:xfrm>
            <a:off x="5094512" y="1176884"/>
            <a:ext cx="283500" cy="324000"/>
          </a:xfrm>
          <a:prstGeom prst="rect">
            <a:avLst/>
          </a:prstGeom>
          <a:noFill/>
          <a:ln>
            <a:noFill/>
          </a:ln>
        </p:spPr>
      </p:pic>
      <p:sp>
        <p:nvSpPr>
          <p:cNvPr id="524" name="Google Shape;524;p48"/>
          <p:cNvSpPr/>
          <p:nvPr/>
        </p:nvSpPr>
        <p:spPr>
          <a:xfrm>
            <a:off x="5390254" y="647908"/>
            <a:ext cx="2160000" cy="2160000"/>
          </a:xfrm>
          <a:prstGeom prst="arc">
            <a:avLst>
              <a:gd name="adj1" fmla="val 2661831"/>
              <a:gd name="adj2" fmla="val 8149438"/>
            </a:avLst>
          </a:prstGeom>
          <a:noFill/>
          <a:ln w="19050" cap="flat" cmpd="sng">
            <a:solidFill>
              <a:srgbClr val="001F47"/>
            </a:solidFill>
            <a:prstDash val="dash"/>
            <a:miter lim="800000"/>
            <a:headEnd type="none" w="sm" len="sm"/>
            <a:tailEnd type="triangle"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525" name="Google Shape;525;p48"/>
          <p:cNvSpPr/>
          <p:nvPr/>
        </p:nvSpPr>
        <p:spPr>
          <a:xfrm>
            <a:off x="5516074" y="1461600"/>
            <a:ext cx="2160000" cy="2160000"/>
          </a:xfrm>
          <a:prstGeom prst="arc">
            <a:avLst>
              <a:gd name="adj1" fmla="val 173337"/>
              <a:gd name="adj2" fmla="val 3242301"/>
            </a:avLst>
          </a:prstGeom>
          <a:noFill/>
          <a:ln w="19050" cap="flat" cmpd="sng">
            <a:solidFill>
              <a:srgbClr val="001F47"/>
            </a:solidFill>
            <a:prstDash val="dash"/>
            <a:miter lim="800000"/>
            <a:headEnd type="none" w="sm" len="sm"/>
            <a:tailEnd type="triangle"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526" name="Google Shape;526;p48"/>
          <p:cNvPicPr preferRelativeResize="0"/>
          <p:nvPr/>
        </p:nvPicPr>
        <p:blipFill rotWithShape="1">
          <a:blip r:embed="rId5">
            <a:alphaModFix/>
          </a:blip>
          <a:srcRect/>
          <a:stretch/>
        </p:blipFill>
        <p:spPr>
          <a:xfrm>
            <a:off x="7517194" y="1190384"/>
            <a:ext cx="350557" cy="29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9"/>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Quelques exemples</a:t>
            </a:r>
            <a:endParaRPr b="1"/>
          </a:p>
          <a:p>
            <a:pPr marL="0" lvl="0" indent="0" algn="l" rtl="0">
              <a:lnSpc>
                <a:spcPct val="90000"/>
              </a:lnSpc>
              <a:spcBef>
                <a:spcPts val="0"/>
              </a:spcBef>
              <a:spcAft>
                <a:spcPts val="0"/>
              </a:spcAft>
              <a:buNone/>
            </a:pPr>
            <a:r>
              <a:rPr lang="fr" sz="2244"/>
              <a:t>(UX design)</a:t>
            </a:r>
            <a:endParaRPr sz="2244"/>
          </a:p>
        </p:txBody>
      </p:sp>
      <p:sp>
        <p:nvSpPr>
          <p:cNvPr id="532" name="Google Shape;532;p49"/>
          <p:cNvSpPr txBox="1">
            <a:spLocks noGrp="1"/>
          </p:cNvSpPr>
          <p:nvPr>
            <p:ph type="body" idx="1"/>
          </p:nvPr>
        </p:nvSpPr>
        <p:spPr>
          <a:xfrm>
            <a:off x="311700" y="1555450"/>
            <a:ext cx="3978900" cy="2976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b="1"/>
              <a:t>Raccourcis</a:t>
            </a:r>
            <a:endParaRPr b="1"/>
          </a:p>
          <a:p>
            <a:pPr marL="457200" lvl="0" indent="-330200" algn="l" rtl="0">
              <a:lnSpc>
                <a:spcPct val="100000"/>
              </a:lnSpc>
              <a:spcBef>
                <a:spcPts val="0"/>
              </a:spcBef>
              <a:spcAft>
                <a:spcPts val="0"/>
              </a:spcAft>
              <a:buSzPts val="1600"/>
              <a:buChar char="-"/>
            </a:pPr>
            <a:r>
              <a:rPr lang="fr" sz="1600"/>
              <a:t>Sommaire</a:t>
            </a:r>
            <a:endParaRPr sz="1600"/>
          </a:p>
          <a:p>
            <a:pPr marL="457200" lvl="0" indent="-330200" algn="l" rtl="0">
              <a:lnSpc>
                <a:spcPct val="100000"/>
              </a:lnSpc>
              <a:spcBef>
                <a:spcPts val="0"/>
              </a:spcBef>
              <a:spcAft>
                <a:spcPts val="0"/>
              </a:spcAft>
              <a:buSzPts val="1600"/>
              <a:buChar char="-"/>
            </a:pPr>
            <a:r>
              <a:rPr lang="fr" sz="1600"/>
              <a:t>Liens d’évitements</a:t>
            </a:r>
            <a:endParaRPr sz="1600"/>
          </a:p>
          <a:p>
            <a:pPr marL="0" lvl="0" indent="0" algn="l" rtl="0">
              <a:lnSpc>
                <a:spcPct val="100000"/>
              </a:lnSpc>
              <a:spcBef>
                <a:spcPts val="0"/>
              </a:spcBef>
              <a:spcAft>
                <a:spcPts val="0"/>
              </a:spcAft>
              <a:buNone/>
            </a:pPr>
            <a:endParaRPr sz="1600"/>
          </a:p>
          <a:p>
            <a:pPr marL="0" lvl="0" indent="0" algn="l" rtl="0">
              <a:lnSpc>
                <a:spcPct val="115000"/>
              </a:lnSpc>
              <a:spcBef>
                <a:spcPts val="0"/>
              </a:spcBef>
              <a:spcAft>
                <a:spcPts val="0"/>
              </a:spcAft>
              <a:buClr>
                <a:schemeClr val="dk1"/>
              </a:buClr>
              <a:buSzPts val="1100"/>
              <a:buFont typeface="Arial"/>
              <a:buNone/>
            </a:pPr>
            <a:r>
              <a:rPr lang="fr" b="1"/>
              <a:t>Carrousels</a:t>
            </a:r>
            <a:endParaRPr b="1"/>
          </a:p>
          <a:p>
            <a:pPr marL="457200" lvl="0" indent="-330200" algn="l" rtl="0">
              <a:lnSpc>
                <a:spcPct val="100000"/>
              </a:lnSpc>
              <a:spcBef>
                <a:spcPts val="0"/>
              </a:spcBef>
              <a:spcAft>
                <a:spcPts val="0"/>
              </a:spcAft>
              <a:buSzPts val="1600"/>
              <a:buChar char="-"/>
            </a:pPr>
            <a:r>
              <a:rPr lang="fr" sz="1600"/>
              <a:t>Aucun : 0 concession !</a:t>
            </a:r>
            <a:endParaRPr sz="1600"/>
          </a:p>
          <a:p>
            <a:pPr marL="0" lvl="0" indent="0" algn="l" rtl="0">
              <a:lnSpc>
                <a:spcPct val="100000"/>
              </a:lnSpc>
              <a:spcBef>
                <a:spcPts val="0"/>
              </a:spcBef>
              <a:spcAft>
                <a:spcPts val="0"/>
              </a:spcAft>
              <a:buNone/>
            </a:pPr>
            <a:endParaRPr sz="1600"/>
          </a:p>
          <a:p>
            <a:pPr marL="0" lvl="0" indent="0" algn="l" rtl="0">
              <a:lnSpc>
                <a:spcPct val="115000"/>
              </a:lnSpc>
              <a:spcBef>
                <a:spcPts val="0"/>
              </a:spcBef>
              <a:spcAft>
                <a:spcPts val="0"/>
              </a:spcAft>
              <a:buNone/>
            </a:pPr>
            <a:r>
              <a:rPr lang="fr" sz="1600" b="1"/>
              <a:t>Vidéos</a:t>
            </a:r>
            <a:endParaRPr sz="1600" b="1"/>
          </a:p>
          <a:p>
            <a:pPr marL="457200" lvl="0" indent="-330200" algn="l" rtl="0">
              <a:lnSpc>
                <a:spcPct val="100000"/>
              </a:lnSpc>
              <a:spcBef>
                <a:spcPts val="0"/>
              </a:spcBef>
              <a:spcAft>
                <a:spcPts val="0"/>
              </a:spcAft>
              <a:buSzPts val="1600"/>
              <a:buChar char="-"/>
            </a:pPr>
            <a:r>
              <a:rPr lang="fr" sz="1600"/>
              <a:t>Transcription obligatoire</a:t>
            </a:r>
            <a:endParaRPr sz="1600"/>
          </a:p>
        </p:txBody>
      </p:sp>
      <p:pic>
        <p:nvPicPr>
          <p:cNvPr id="533" name="Google Shape;533;p49"/>
          <p:cNvPicPr preferRelativeResize="0"/>
          <p:nvPr/>
        </p:nvPicPr>
        <p:blipFill rotWithShape="1">
          <a:blip r:embed="rId3">
            <a:alphaModFix/>
          </a:blip>
          <a:srcRect r="31675" b="21445"/>
          <a:stretch/>
        </p:blipFill>
        <p:spPr>
          <a:xfrm>
            <a:off x="5004900" y="818450"/>
            <a:ext cx="4139098" cy="4325051"/>
          </a:xfrm>
          <a:prstGeom prst="rect">
            <a:avLst/>
          </a:prstGeom>
          <a:noFill/>
          <a:ln w="9525" cap="flat" cmpd="sng">
            <a:solidFill>
              <a:schemeClr val="lt2"/>
            </a:solidFill>
            <a:prstDash val="solid"/>
            <a:round/>
            <a:headEnd type="none" w="sm" len="sm"/>
            <a:tailEnd type="none" w="sm" len="sm"/>
          </a:ln>
        </p:spPr>
      </p:pic>
      <p:pic>
        <p:nvPicPr>
          <p:cNvPr id="534" name="Google Shape;534;p49"/>
          <p:cNvPicPr preferRelativeResize="0"/>
          <p:nvPr/>
        </p:nvPicPr>
        <p:blipFill rotWithShape="1">
          <a:blip r:embed="rId4">
            <a:alphaModFix/>
          </a:blip>
          <a:srcRect r="20134" b="66250"/>
          <a:stretch/>
        </p:blipFill>
        <p:spPr>
          <a:xfrm>
            <a:off x="4528300" y="395875"/>
            <a:ext cx="3668450" cy="993999"/>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Quelques exemples</a:t>
            </a:r>
            <a:endParaRPr b="1"/>
          </a:p>
          <a:p>
            <a:pPr marL="0" lvl="0" indent="0" algn="l" rtl="0">
              <a:lnSpc>
                <a:spcPct val="90000"/>
              </a:lnSpc>
              <a:spcBef>
                <a:spcPts val="0"/>
              </a:spcBef>
              <a:spcAft>
                <a:spcPts val="0"/>
              </a:spcAft>
              <a:buNone/>
            </a:pPr>
            <a:r>
              <a:rPr lang="fr" sz="2244"/>
              <a:t>(UI design)</a:t>
            </a:r>
            <a:endParaRPr sz="2244"/>
          </a:p>
        </p:txBody>
      </p:sp>
      <p:pic>
        <p:nvPicPr>
          <p:cNvPr id="540" name="Google Shape;540;p50"/>
          <p:cNvPicPr preferRelativeResize="0"/>
          <p:nvPr/>
        </p:nvPicPr>
        <p:blipFill rotWithShape="1">
          <a:blip r:embed="rId3">
            <a:alphaModFix/>
          </a:blip>
          <a:srcRect b="20954"/>
          <a:stretch/>
        </p:blipFill>
        <p:spPr>
          <a:xfrm>
            <a:off x="4572000" y="1411538"/>
            <a:ext cx="4470027" cy="3026901"/>
          </a:xfrm>
          <a:prstGeom prst="rect">
            <a:avLst/>
          </a:prstGeom>
          <a:noFill/>
          <a:ln>
            <a:noFill/>
          </a:ln>
        </p:spPr>
      </p:pic>
      <p:pic>
        <p:nvPicPr>
          <p:cNvPr id="541" name="Google Shape;541;p50"/>
          <p:cNvPicPr preferRelativeResize="0"/>
          <p:nvPr/>
        </p:nvPicPr>
        <p:blipFill rotWithShape="1">
          <a:blip r:embed="rId4">
            <a:alphaModFix/>
          </a:blip>
          <a:srcRect b="9041"/>
          <a:stretch/>
        </p:blipFill>
        <p:spPr>
          <a:xfrm>
            <a:off x="107875" y="1397025"/>
            <a:ext cx="4388002" cy="3055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1"/>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Quelques exemples</a:t>
            </a:r>
            <a:endParaRPr b="1"/>
          </a:p>
          <a:p>
            <a:pPr marL="0" lvl="0" indent="0" algn="l" rtl="0">
              <a:lnSpc>
                <a:spcPct val="90000"/>
              </a:lnSpc>
              <a:spcBef>
                <a:spcPts val="0"/>
              </a:spcBef>
              <a:spcAft>
                <a:spcPts val="0"/>
              </a:spcAft>
              <a:buNone/>
            </a:pPr>
            <a:r>
              <a:rPr lang="fr" sz="2244"/>
              <a:t>(UI design)</a:t>
            </a:r>
            <a:endParaRPr sz="2244"/>
          </a:p>
        </p:txBody>
      </p:sp>
      <p:sp>
        <p:nvSpPr>
          <p:cNvPr id="547" name="Google Shape;547;p51"/>
          <p:cNvSpPr txBox="1">
            <a:spLocks noGrp="1"/>
          </p:cNvSpPr>
          <p:nvPr>
            <p:ph type="body" idx="1"/>
          </p:nvPr>
        </p:nvSpPr>
        <p:spPr>
          <a:xfrm>
            <a:off x="311700" y="1555450"/>
            <a:ext cx="3978900" cy="297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t>Contraste</a:t>
            </a:r>
            <a:endParaRPr sz="1600"/>
          </a:p>
          <a:p>
            <a:pPr marL="457200" lvl="0" indent="-330200" algn="l" rtl="0">
              <a:lnSpc>
                <a:spcPct val="100000"/>
              </a:lnSpc>
              <a:spcBef>
                <a:spcPts val="0"/>
              </a:spcBef>
              <a:spcAft>
                <a:spcPts val="0"/>
              </a:spcAft>
              <a:buSzPts val="1600"/>
              <a:buChar char="-"/>
            </a:pPr>
            <a:r>
              <a:rPr lang="fr" sz="1600"/>
              <a:t>Contrôle systématique</a:t>
            </a:r>
            <a:endParaRPr sz="1600"/>
          </a:p>
          <a:p>
            <a:pPr marL="457200" lvl="0" indent="-330200" algn="l" rtl="0">
              <a:lnSpc>
                <a:spcPct val="100000"/>
              </a:lnSpc>
              <a:spcBef>
                <a:spcPts val="0"/>
              </a:spcBef>
              <a:spcAft>
                <a:spcPts val="0"/>
              </a:spcAft>
              <a:buSzPts val="1600"/>
              <a:buChar char="-"/>
            </a:pPr>
            <a:r>
              <a:rPr lang="fr" sz="1600"/>
              <a:t>Ajustement de la charte</a:t>
            </a:r>
            <a:endParaRPr sz="1600"/>
          </a:p>
          <a:p>
            <a:pPr marL="457200" lvl="0" indent="-330200" algn="l" rtl="0">
              <a:lnSpc>
                <a:spcPct val="100000"/>
              </a:lnSpc>
              <a:spcBef>
                <a:spcPts val="0"/>
              </a:spcBef>
              <a:spcAft>
                <a:spcPts val="0"/>
              </a:spcAft>
              <a:buSzPts val="1600"/>
              <a:buChar char="-"/>
            </a:pPr>
            <a:r>
              <a:rPr lang="fr" sz="1600"/>
              <a:t>Sensibilisation contributeur</a:t>
            </a:r>
            <a:endParaRPr sz="1600"/>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r>
              <a:rPr lang="fr" sz="1600" b="1"/>
              <a:t>Menu</a:t>
            </a:r>
            <a:endParaRPr sz="1600" b="1"/>
          </a:p>
          <a:p>
            <a:pPr marL="457200" lvl="0" indent="-330200" algn="l" rtl="0">
              <a:lnSpc>
                <a:spcPct val="100000"/>
              </a:lnSpc>
              <a:spcBef>
                <a:spcPts val="0"/>
              </a:spcBef>
              <a:spcAft>
                <a:spcPts val="0"/>
              </a:spcAft>
              <a:buSzPts val="1600"/>
              <a:buChar char="-"/>
            </a:pPr>
            <a:r>
              <a:rPr lang="fr" sz="1600"/>
              <a:t>En cascade</a:t>
            </a:r>
            <a:endParaRPr sz="1600"/>
          </a:p>
          <a:p>
            <a:pPr marL="457200" lvl="0" indent="-330200" algn="l" rtl="0">
              <a:lnSpc>
                <a:spcPct val="100000"/>
              </a:lnSpc>
              <a:spcBef>
                <a:spcPts val="0"/>
              </a:spcBef>
              <a:spcAft>
                <a:spcPts val="0"/>
              </a:spcAft>
              <a:buSzPts val="1600"/>
              <a:buChar char="-"/>
            </a:pPr>
            <a:r>
              <a:rPr lang="fr" sz="1600"/>
              <a:t>Au clic et non au survol</a:t>
            </a:r>
            <a:endParaRPr sz="1600"/>
          </a:p>
        </p:txBody>
      </p:sp>
      <p:grpSp>
        <p:nvGrpSpPr>
          <p:cNvPr id="548" name="Google Shape;548;p51"/>
          <p:cNvGrpSpPr/>
          <p:nvPr/>
        </p:nvGrpSpPr>
        <p:grpSpPr>
          <a:xfrm>
            <a:off x="4495825" y="296170"/>
            <a:ext cx="3921260" cy="865789"/>
            <a:chOff x="4159525" y="445025"/>
            <a:chExt cx="4279450" cy="944875"/>
          </a:xfrm>
        </p:grpSpPr>
        <p:pic>
          <p:nvPicPr>
            <p:cNvPr id="549" name="Google Shape;549;p51"/>
            <p:cNvPicPr preferRelativeResize="0"/>
            <p:nvPr/>
          </p:nvPicPr>
          <p:blipFill rotWithShape="1">
            <a:blip r:embed="rId3">
              <a:alphaModFix/>
            </a:blip>
            <a:srcRect b="43284"/>
            <a:stretch/>
          </p:blipFill>
          <p:spPr>
            <a:xfrm>
              <a:off x="5585600" y="445025"/>
              <a:ext cx="2558725" cy="944875"/>
            </a:xfrm>
            <a:prstGeom prst="rect">
              <a:avLst/>
            </a:prstGeom>
            <a:noFill/>
            <a:ln>
              <a:noFill/>
            </a:ln>
          </p:spPr>
        </p:pic>
        <p:pic>
          <p:nvPicPr>
            <p:cNvPr id="550" name="Google Shape;550;p51"/>
            <p:cNvPicPr preferRelativeResize="0"/>
            <p:nvPr/>
          </p:nvPicPr>
          <p:blipFill rotWithShape="1">
            <a:blip r:embed="rId3">
              <a:alphaModFix/>
            </a:blip>
            <a:srcRect l="53948" t="55146" r="9233" b="6563"/>
            <a:stretch/>
          </p:blipFill>
          <p:spPr>
            <a:xfrm>
              <a:off x="7496900" y="751975"/>
              <a:ext cx="942075" cy="637925"/>
            </a:xfrm>
            <a:prstGeom prst="rect">
              <a:avLst/>
            </a:prstGeom>
            <a:noFill/>
            <a:ln>
              <a:noFill/>
            </a:ln>
          </p:spPr>
        </p:pic>
        <p:pic>
          <p:nvPicPr>
            <p:cNvPr id="551" name="Google Shape;551;p51"/>
            <p:cNvPicPr preferRelativeResize="0"/>
            <p:nvPr/>
          </p:nvPicPr>
          <p:blipFill rotWithShape="1">
            <a:blip r:embed="rId3">
              <a:alphaModFix/>
            </a:blip>
            <a:srcRect l="7790" t="58037" r="47128" b="3672"/>
            <a:stretch/>
          </p:blipFill>
          <p:spPr>
            <a:xfrm>
              <a:off x="4159525" y="541700"/>
              <a:ext cx="1358912" cy="751525"/>
            </a:xfrm>
            <a:prstGeom prst="rect">
              <a:avLst/>
            </a:prstGeom>
            <a:noFill/>
            <a:ln>
              <a:noFill/>
            </a:ln>
          </p:spPr>
        </p:pic>
      </p:grpSp>
      <p:pic>
        <p:nvPicPr>
          <p:cNvPr id="552" name="Google Shape;552;p51"/>
          <p:cNvPicPr preferRelativeResize="0"/>
          <p:nvPr/>
        </p:nvPicPr>
        <p:blipFill>
          <a:blip r:embed="rId4">
            <a:alphaModFix/>
          </a:blip>
          <a:stretch>
            <a:fillRect/>
          </a:stretch>
        </p:blipFill>
        <p:spPr>
          <a:xfrm>
            <a:off x="4328400" y="1498848"/>
            <a:ext cx="1218001" cy="3201401"/>
          </a:xfrm>
          <a:prstGeom prst="rect">
            <a:avLst/>
          </a:prstGeom>
          <a:noFill/>
          <a:ln>
            <a:noFill/>
          </a:ln>
        </p:spPr>
      </p:pic>
      <p:pic>
        <p:nvPicPr>
          <p:cNvPr id="553" name="Google Shape;553;p51"/>
          <p:cNvPicPr preferRelativeResize="0"/>
          <p:nvPr/>
        </p:nvPicPr>
        <p:blipFill>
          <a:blip r:embed="rId5">
            <a:alphaModFix/>
          </a:blip>
          <a:stretch>
            <a:fillRect/>
          </a:stretch>
        </p:blipFill>
        <p:spPr>
          <a:xfrm>
            <a:off x="7418950" y="1514277"/>
            <a:ext cx="1203000" cy="3185974"/>
          </a:xfrm>
          <a:prstGeom prst="rect">
            <a:avLst/>
          </a:prstGeom>
          <a:noFill/>
          <a:ln>
            <a:noFill/>
          </a:ln>
        </p:spPr>
      </p:pic>
      <p:pic>
        <p:nvPicPr>
          <p:cNvPr id="554" name="Google Shape;554;p51"/>
          <p:cNvPicPr preferRelativeResize="0"/>
          <p:nvPr/>
        </p:nvPicPr>
        <p:blipFill>
          <a:blip r:embed="rId6">
            <a:alphaModFix/>
          </a:blip>
          <a:stretch>
            <a:fillRect/>
          </a:stretch>
        </p:blipFill>
        <p:spPr>
          <a:xfrm>
            <a:off x="6099519" y="1498844"/>
            <a:ext cx="1202996" cy="3201402"/>
          </a:xfrm>
          <a:prstGeom prst="rect">
            <a:avLst/>
          </a:prstGeom>
          <a:noFill/>
          <a:ln>
            <a:noFill/>
          </a:ln>
        </p:spPr>
      </p:pic>
      <p:grpSp>
        <p:nvGrpSpPr>
          <p:cNvPr id="555" name="Google Shape;555;p51"/>
          <p:cNvGrpSpPr/>
          <p:nvPr/>
        </p:nvGrpSpPr>
        <p:grpSpPr>
          <a:xfrm>
            <a:off x="4227891" y="1412510"/>
            <a:ext cx="222901" cy="223319"/>
            <a:chOff x="4325300" y="2696525"/>
            <a:chExt cx="159900" cy="160200"/>
          </a:xfrm>
        </p:grpSpPr>
        <p:sp>
          <p:nvSpPr>
            <p:cNvPr id="556" name="Google Shape;556;p51"/>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557" name="Google Shape;557;p51"/>
            <p:cNvPicPr preferRelativeResize="0"/>
            <p:nvPr/>
          </p:nvPicPr>
          <p:blipFill>
            <a:blip r:embed="rId7">
              <a:alphaModFix/>
            </a:blip>
            <a:stretch>
              <a:fillRect/>
            </a:stretch>
          </p:blipFill>
          <p:spPr>
            <a:xfrm>
              <a:off x="4362000" y="2743500"/>
              <a:ext cx="86500" cy="66250"/>
            </a:xfrm>
            <a:prstGeom prst="rect">
              <a:avLst/>
            </a:prstGeom>
            <a:noFill/>
            <a:ln>
              <a:noFill/>
            </a:ln>
          </p:spPr>
        </p:pic>
      </p:grpSp>
      <p:grpSp>
        <p:nvGrpSpPr>
          <p:cNvPr id="558" name="Google Shape;558;p51"/>
          <p:cNvGrpSpPr/>
          <p:nvPr/>
        </p:nvGrpSpPr>
        <p:grpSpPr>
          <a:xfrm>
            <a:off x="5996216" y="1412505"/>
            <a:ext cx="222901" cy="223319"/>
            <a:chOff x="4325300" y="3093075"/>
            <a:chExt cx="159900" cy="160200"/>
          </a:xfrm>
        </p:grpSpPr>
        <p:sp>
          <p:nvSpPr>
            <p:cNvPr id="559" name="Google Shape;559;p51"/>
            <p:cNvSpPr/>
            <p:nvPr/>
          </p:nvSpPr>
          <p:spPr>
            <a:xfrm>
              <a:off x="4325300" y="3093075"/>
              <a:ext cx="159900" cy="1602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560" name="Google Shape;560;p51"/>
            <p:cNvPicPr preferRelativeResize="0"/>
            <p:nvPr/>
          </p:nvPicPr>
          <p:blipFill>
            <a:blip r:embed="rId8">
              <a:alphaModFix/>
            </a:blip>
            <a:stretch>
              <a:fillRect/>
            </a:stretch>
          </p:blipFill>
          <p:spPr>
            <a:xfrm>
              <a:off x="4369800" y="3136850"/>
              <a:ext cx="70900" cy="70900"/>
            </a:xfrm>
            <a:prstGeom prst="rect">
              <a:avLst/>
            </a:prstGeom>
            <a:noFill/>
            <a:ln>
              <a:noFill/>
            </a:ln>
          </p:spPr>
        </p:pic>
      </p:grpSp>
      <p:grpSp>
        <p:nvGrpSpPr>
          <p:cNvPr id="561" name="Google Shape;561;p51"/>
          <p:cNvGrpSpPr/>
          <p:nvPr/>
        </p:nvGrpSpPr>
        <p:grpSpPr>
          <a:xfrm>
            <a:off x="7341541" y="1412510"/>
            <a:ext cx="222901" cy="223319"/>
            <a:chOff x="4325300" y="2696525"/>
            <a:chExt cx="159900" cy="160200"/>
          </a:xfrm>
        </p:grpSpPr>
        <p:sp>
          <p:nvSpPr>
            <p:cNvPr id="562" name="Google Shape;562;p51"/>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563" name="Google Shape;563;p51"/>
            <p:cNvPicPr preferRelativeResize="0"/>
            <p:nvPr/>
          </p:nvPicPr>
          <p:blipFill>
            <a:blip r:embed="rId7">
              <a:alphaModFix/>
            </a:blip>
            <a:stretch>
              <a:fillRect/>
            </a:stretch>
          </p:blipFill>
          <p:spPr>
            <a:xfrm>
              <a:off x="4362000" y="2743500"/>
              <a:ext cx="86500" cy="662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2"/>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Tips</a:t>
            </a:r>
            <a:endParaRPr b="1">
              <a:highlight>
                <a:schemeClr val="accent6"/>
              </a:highlight>
            </a:endParaRPr>
          </a:p>
        </p:txBody>
      </p:sp>
      <p:sp>
        <p:nvSpPr>
          <p:cNvPr id="569" name="Google Shape;569;p52"/>
          <p:cNvSpPr txBox="1">
            <a:spLocks noGrp="1"/>
          </p:cNvSpPr>
          <p:nvPr>
            <p:ph type="body" idx="1"/>
          </p:nvPr>
        </p:nvSpPr>
        <p:spPr>
          <a:xfrm>
            <a:off x="311700" y="1023625"/>
            <a:ext cx="5053800" cy="36759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sz="1600" b="1"/>
              <a:t>Grilles de contraste</a:t>
            </a:r>
            <a:endParaRPr sz="1600" b="1"/>
          </a:p>
          <a:p>
            <a:pPr marL="457200" lvl="0" indent="-311150" algn="l" rtl="0">
              <a:lnSpc>
                <a:spcPct val="100000"/>
              </a:lnSpc>
              <a:spcBef>
                <a:spcPts val="0"/>
              </a:spcBef>
              <a:spcAft>
                <a:spcPts val="0"/>
              </a:spcAft>
              <a:buSzPts val="1300"/>
              <a:buChar char="-"/>
            </a:pPr>
            <a:r>
              <a:rPr lang="fr" sz="1300" b="1"/>
              <a:t>Eightshapes Contrast Grid </a:t>
            </a:r>
            <a:r>
              <a:rPr lang="fr" sz="1300" u="sng">
                <a:solidFill>
                  <a:srgbClr val="156CA5"/>
                </a:solidFill>
                <a:highlight>
                  <a:srgbClr val="FFFFFF"/>
                </a:highlight>
                <a:hlinkClick r:id="rId3">
                  <a:extLst>
                    <a:ext uri="{A12FA001-AC4F-418D-AE19-62706E023703}">
                      <ahyp:hlinkClr xmlns:ahyp="http://schemas.microsoft.com/office/drawing/2018/hyperlinkcolor" val="tx"/>
                    </a:ext>
                  </a:extLst>
                </a:hlinkClick>
              </a:rPr>
              <a:t>contrast-grid.eightshapes.com/</a:t>
            </a:r>
            <a:endParaRPr sz="1300" b="1">
              <a:solidFill>
                <a:srgbClr val="156CA5"/>
              </a:solidFill>
            </a:endParaRPr>
          </a:p>
          <a:p>
            <a:pPr marL="457200" lvl="0" indent="-311150" algn="l" rtl="0">
              <a:lnSpc>
                <a:spcPct val="100000"/>
              </a:lnSpc>
              <a:spcBef>
                <a:spcPts val="0"/>
              </a:spcBef>
              <a:spcAft>
                <a:spcPts val="0"/>
              </a:spcAft>
              <a:buSzPts val="1300"/>
              <a:buChar char="-"/>
            </a:pPr>
            <a:r>
              <a:rPr lang="fr" sz="1300" b="1"/>
              <a:t>Accessible color palette builder</a:t>
            </a:r>
            <a:endParaRPr sz="1300" b="1"/>
          </a:p>
          <a:p>
            <a:pPr marL="457200" lvl="0" indent="0" algn="l" rtl="0">
              <a:lnSpc>
                <a:spcPct val="115000"/>
              </a:lnSpc>
              <a:spcBef>
                <a:spcPts val="0"/>
              </a:spcBef>
              <a:spcAft>
                <a:spcPts val="0"/>
              </a:spcAft>
              <a:buNone/>
            </a:pPr>
            <a:r>
              <a:rPr lang="fr" sz="1300" u="sng">
                <a:solidFill>
                  <a:srgbClr val="156CA5"/>
                </a:solidFill>
                <a:hlinkClick r:id="rId4">
                  <a:extLst>
                    <a:ext uri="{A12FA001-AC4F-418D-AE19-62706E023703}">
                      <ahyp:hlinkClr xmlns:ahyp="http://schemas.microsoft.com/office/drawing/2018/hyperlinkcolor" val="tx"/>
                    </a:ext>
                  </a:extLst>
                </a:hlinkClick>
              </a:rPr>
              <a:t>toolness.github.io/accessible-color-matrix</a:t>
            </a:r>
            <a:endParaRPr sz="1300">
              <a:solidFill>
                <a:srgbClr val="156CA5"/>
              </a:solidFill>
            </a:endParaRPr>
          </a:p>
          <a:p>
            <a:pPr marL="0" lvl="0" indent="0" algn="l" rtl="0">
              <a:lnSpc>
                <a:spcPct val="115000"/>
              </a:lnSpc>
              <a:spcBef>
                <a:spcPts val="0"/>
              </a:spcBef>
              <a:spcAft>
                <a:spcPts val="0"/>
              </a:spcAft>
              <a:buNone/>
            </a:pPr>
            <a:endParaRPr sz="1500"/>
          </a:p>
          <a:p>
            <a:pPr marL="0" lvl="0" indent="0" algn="l" rtl="0">
              <a:lnSpc>
                <a:spcPct val="115000"/>
              </a:lnSpc>
              <a:spcBef>
                <a:spcPts val="0"/>
              </a:spcBef>
              <a:spcAft>
                <a:spcPts val="0"/>
              </a:spcAft>
              <a:buNone/>
            </a:pPr>
            <a:r>
              <a:rPr lang="fr" sz="1600" b="1"/>
              <a:t>Fonts “mal-voyant”</a:t>
            </a:r>
            <a:endParaRPr sz="1600" b="1"/>
          </a:p>
          <a:p>
            <a:pPr marL="457200" lvl="0" indent="-311150" algn="l" rtl="0">
              <a:lnSpc>
                <a:spcPct val="115000"/>
              </a:lnSpc>
              <a:spcBef>
                <a:spcPts val="0"/>
              </a:spcBef>
              <a:spcAft>
                <a:spcPts val="0"/>
              </a:spcAft>
              <a:buSzPts val="1300"/>
              <a:buChar char="-"/>
            </a:pPr>
            <a:r>
              <a:rPr lang="fr" sz="1300" b="1"/>
              <a:t>Luciole : </a:t>
            </a:r>
            <a:r>
              <a:rPr lang="fr" sz="1300" u="sng">
                <a:solidFill>
                  <a:srgbClr val="156CA5"/>
                </a:solidFill>
                <a:hlinkClick r:id="rId5">
                  <a:extLst>
                    <a:ext uri="{A12FA001-AC4F-418D-AE19-62706E023703}">
                      <ahyp:hlinkClr xmlns:ahyp="http://schemas.microsoft.com/office/drawing/2018/hyperlinkcolor" val="tx"/>
                    </a:ext>
                  </a:extLst>
                </a:hlinkClick>
              </a:rPr>
              <a:t>luciole-vision.com</a:t>
            </a:r>
            <a:endParaRPr sz="1300">
              <a:solidFill>
                <a:srgbClr val="156CA5"/>
              </a:solidFill>
            </a:endParaRPr>
          </a:p>
          <a:p>
            <a:pPr marL="457200" lvl="0" indent="-311150" algn="l" rtl="0">
              <a:lnSpc>
                <a:spcPct val="115000"/>
              </a:lnSpc>
              <a:spcBef>
                <a:spcPts val="0"/>
              </a:spcBef>
              <a:spcAft>
                <a:spcPts val="0"/>
              </a:spcAft>
              <a:buSzPts val="1300"/>
              <a:buChar char="-"/>
            </a:pPr>
            <a:r>
              <a:rPr lang="fr" sz="1300" b="1"/>
              <a:t>Atkinson hyperlegible : </a:t>
            </a:r>
            <a:r>
              <a:rPr lang="fr" sz="1300" u="sng">
                <a:solidFill>
                  <a:srgbClr val="156CA5"/>
                </a:solidFill>
                <a:hlinkClick r:id="rId6">
                  <a:extLst>
                    <a:ext uri="{A12FA001-AC4F-418D-AE19-62706E023703}">
                      <ahyp:hlinkClr xmlns:ahyp="http://schemas.microsoft.com/office/drawing/2018/hyperlinkcolor" val="tx"/>
                    </a:ext>
                  </a:extLst>
                </a:hlinkClick>
              </a:rPr>
              <a:t>brailleinstitute.org/freefont</a:t>
            </a:r>
            <a:endParaRPr sz="1300">
              <a:solidFill>
                <a:srgbClr val="156CA5"/>
              </a:solidFill>
            </a:endParaRPr>
          </a:p>
          <a:p>
            <a:pPr marL="0" lvl="0" indent="0" algn="l" rtl="0">
              <a:lnSpc>
                <a:spcPct val="115000"/>
              </a:lnSpc>
              <a:spcBef>
                <a:spcPts val="0"/>
              </a:spcBef>
              <a:spcAft>
                <a:spcPts val="0"/>
              </a:spcAft>
              <a:buNone/>
            </a:pPr>
            <a:endParaRPr sz="1500"/>
          </a:p>
          <a:p>
            <a:pPr marL="0" lvl="0" indent="0" algn="l" rtl="0">
              <a:lnSpc>
                <a:spcPct val="115000"/>
              </a:lnSpc>
              <a:spcBef>
                <a:spcPts val="0"/>
              </a:spcBef>
              <a:spcAft>
                <a:spcPts val="0"/>
              </a:spcAft>
              <a:buNone/>
            </a:pPr>
            <a:r>
              <a:rPr lang="fr" sz="1600" b="1"/>
              <a:t>Aller plus loin</a:t>
            </a:r>
            <a:endParaRPr sz="1600" b="1"/>
          </a:p>
          <a:p>
            <a:pPr marL="457200" lvl="0" indent="-311150" algn="l" rtl="0">
              <a:lnSpc>
                <a:spcPct val="115000"/>
              </a:lnSpc>
              <a:spcBef>
                <a:spcPts val="0"/>
              </a:spcBef>
              <a:spcAft>
                <a:spcPts val="0"/>
              </a:spcAft>
              <a:buSzPts val="1300"/>
              <a:buChar char="-"/>
            </a:pPr>
            <a:r>
              <a:rPr lang="fr" sz="1300" b="1">
                <a:highlight>
                  <a:srgbClr val="FFFFFF"/>
                </a:highlight>
              </a:rPr>
              <a:t>Inclusive Design 24</a:t>
            </a:r>
            <a:r>
              <a:rPr lang="fr" sz="1300">
                <a:highlight>
                  <a:srgbClr val="FFFFFF"/>
                </a:highlight>
              </a:rPr>
              <a:t> #id24 (Youtube)</a:t>
            </a:r>
            <a:br>
              <a:rPr lang="fr" sz="1300"/>
            </a:br>
            <a:r>
              <a:rPr lang="fr" sz="1300"/>
              <a:t>“</a:t>
            </a:r>
            <a:r>
              <a:rPr lang="fr" sz="1300">
                <a:uFill>
                  <a:noFill/>
                </a:uFill>
                <a:hlinkClick r:id="rId7"/>
              </a:rPr>
              <a:t>Annoting designs for accessibility</a:t>
            </a:r>
            <a:r>
              <a:rPr lang="fr" sz="1300"/>
              <a:t>” (kit)</a:t>
            </a:r>
            <a:br>
              <a:rPr lang="fr" sz="1300"/>
            </a:br>
            <a:r>
              <a:rPr lang="fr" sz="1300" u="sng">
                <a:solidFill>
                  <a:srgbClr val="156CA5"/>
                </a:solidFill>
                <a:hlinkClick r:id="rId7">
                  <a:extLst>
                    <a:ext uri="{A12FA001-AC4F-418D-AE19-62706E023703}">
                      <ahyp:hlinkClr xmlns:ahyp="http://schemas.microsoft.com/office/drawing/2018/hyperlinkcolor" val="tx"/>
                    </a:ext>
                  </a:extLst>
                </a:hlinkClick>
              </a:rPr>
              <a:t>www.youtube.com/watch?v=Y35jmpS8lQM</a:t>
            </a:r>
            <a:endParaRPr sz="1300">
              <a:solidFill>
                <a:srgbClr val="156CA5"/>
              </a:solidFill>
            </a:endParaRPr>
          </a:p>
        </p:txBody>
      </p:sp>
      <p:pic>
        <p:nvPicPr>
          <p:cNvPr id="570" name="Google Shape;570;p52"/>
          <p:cNvPicPr preferRelativeResize="0"/>
          <p:nvPr/>
        </p:nvPicPr>
        <p:blipFill rotWithShape="1">
          <a:blip r:embed="rId8">
            <a:alphaModFix/>
          </a:blip>
          <a:srcRect l="4269" t="7029" r="1692" b="10072"/>
          <a:stretch/>
        </p:blipFill>
        <p:spPr>
          <a:xfrm>
            <a:off x="5707975" y="2661300"/>
            <a:ext cx="2880776" cy="2202575"/>
          </a:xfrm>
          <a:prstGeom prst="rect">
            <a:avLst/>
          </a:prstGeom>
          <a:noFill/>
          <a:ln>
            <a:noFill/>
          </a:ln>
        </p:spPr>
      </p:pic>
      <p:pic>
        <p:nvPicPr>
          <p:cNvPr id="571" name="Google Shape;571;p52"/>
          <p:cNvPicPr preferRelativeResize="0"/>
          <p:nvPr/>
        </p:nvPicPr>
        <p:blipFill rotWithShape="1">
          <a:blip r:embed="rId9">
            <a:alphaModFix/>
          </a:blip>
          <a:srcRect r="3400" b="13247"/>
          <a:stretch/>
        </p:blipFill>
        <p:spPr>
          <a:xfrm>
            <a:off x="5650425" y="122000"/>
            <a:ext cx="2840674" cy="24497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Wireframes html</a:t>
            </a:r>
            <a:endParaRPr>
              <a:highlight>
                <a:schemeClr val="accent6"/>
              </a:highlight>
            </a:endParaRPr>
          </a:p>
        </p:txBody>
      </p:sp>
      <p:pic>
        <p:nvPicPr>
          <p:cNvPr id="577" name="Google Shape;577;p53"/>
          <p:cNvPicPr preferRelativeResize="0"/>
          <p:nvPr/>
        </p:nvPicPr>
        <p:blipFill rotWithShape="1">
          <a:blip r:embed="rId3">
            <a:alphaModFix/>
          </a:blip>
          <a:srcRect b="44671"/>
          <a:stretch/>
        </p:blipFill>
        <p:spPr>
          <a:xfrm>
            <a:off x="4429100" y="333950"/>
            <a:ext cx="4097374" cy="4298752"/>
          </a:xfrm>
          <a:prstGeom prst="rect">
            <a:avLst/>
          </a:prstGeom>
          <a:noFill/>
          <a:ln>
            <a:noFill/>
          </a:ln>
        </p:spPr>
      </p:pic>
      <p:sp>
        <p:nvSpPr>
          <p:cNvPr id="578" name="Google Shape;578;p53"/>
          <p:cNvSpPr txBox="1">
            <a:spLocks noGrp="1"/>
          </p:cNvSpPr>
          <p:nvPr>
            <p:ph type="body" idx="1"/>
          </p:nvPr>
        </p:nvSpPr>
        <p:spPr>
          <a:xfrm>
            <a:off x="311700" y="1555450"/>
            <a:ext cx="3978900" cy="29763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SzPts val="1600"/>
              <a:buChar char="-"/>
            </a:pPr>
            <a:r>
              <a:rPr lang="fr" sz="1600"/>
              <a:t>Structure de page</a:t>
            </a:r>
            <a:endParaRPr sz="1600"/>
          </a:p>
          <a:p>
            <a:pPr marL="457200" lvl="0" indent="-330200" algn="l" rtl="0">
              <a:lnSpc>
                <a:spcPct val="100000"/>
              </a:lnSpc>
              <a:spcBef>
                <a:spcPts val="0"/>
              </a:spcBef>
              <a:spcAft>
                <a:spcPts val="0"/>
              </a:spcAft>
              <a:buSzPts val="1600"/>
              <a:buChar char="-"/>
            </a:pPr>
            <a:r>
              <a:rPr lang="fr" sz="1600"/>
              <a:t>Hiérarchie des titres</a:t>
            </a:r>
            <a:endParaRPr sz="1600"/>
          </a:p>
          <a:p>
            <a:pPr marL="457200" lvl="0" indent="-330200" algn="l" rtl="0">
              <a:lnSpc>
                <a:spcPct val="100000"/>
              </a:lnSpc>
              <a:spcBef>
                <a:spcPts val="0"/>
              </a:spcBef>
              <a:spcAft>
                <a:spcPts val="0"/>
              </a:spcAft>
              <a:buSzPts val="1600"/>
              <a:buChar char="-"/>
            </a:pPr>
            <a:r>
              <a:rPr lang="fr" sz="1600"/>
              <a:t>Liens et boutons</a:t>
            </a:r>
            <a:endParaRPr sz="1600"/>
          </a:p>
          <a:p>
            <a:pPr marL="457200" lvl="0" indent="-330200" algn="l" rtl="0">
              <a:lnSpc>
                <a:spcPct val="100000"/>
              </a:lnSpc>
              <a:spcBef>
                <a:spcPts val="0"/>
              </a:spcBef>
              <a:spcAft>
                <a:spcPts val="0"/>
              </a:spcAft>
              <a:buSzPts val="1600"/>
              <a:buChar char="-"/>
            </a:pPr>
            <a:r>
              <a:rPr lang="fr" sz="1600"/>
              <a:t>Navigation clavier</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265500" y="1233175"/>
            <a:ext cx="4045200" cy="1338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sz="3800" b="1"/>
              <a:t>Introduction</a:t>
            </a:r>
            <a:endParaRPr sz="3800" b="1"/>
          </a:p>
        </p:txBody>
      </p:sp>
      <p:sp>
        <p:nvSpPr>
          <p:cNvPr id="207" name="Google Shape;207;p27"/>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Qui sommes-nous ?</a:t>
            </a:r>
            <a:endParaRPr/>
          </a:p>
          <a:p>
            <a:pPr marL="0" lvl="0" indent="0" algn="ctr" rtl="0">
              <a:spcBef>
                <a:spcPts val="0"/>
              </a:spcBef>
              <a:spcAft>
                <a:spcPts val="0"/>
              </a:spcAft>
              <a:buNone/>
            </a:pPr>
            <a:r>
              <a:rPr lang="fr"/>
              <a:t>De quoi on parle déjà ?</a:t>
            </a:r>
            <a:endParaRPr/>
          </a:p>
        </p:txBody>
      </p:sp>
      <p:pic>
        <p:nvPicPr>
          <p:cNvPr id="208" name="Google Shape;208;p27"/>
          <p:cNvPicPr preferRelativeResize="0"/>
          <p:nvPr/>
        </p:nvPicPr>
        <p:blipFill rotWithShape="1">
          <a:blip r:embed="rId3">
            <a:alphaModFix/>
          </a:blip>
          <a:srcRect t="12319" b="2545"/>
          <a:stretch/>
        </p:blipFill>
        <p:spPr>
          <a:xfrm>
            <a:off x="5619750" y="1243850"/>
            <a:ext cx="2655900" cy="265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Structure de page</a:t>
            </a:r>
            <a:endParaRPr b="1">
              <a:highlight>
                <a:schemeClr val="accent6"/>
              </a:highlight>
            </a:endParaRPr>
          </a:p>
        </p:txBody>
      </p:sp>
      <p:grpSp>
        <p:nvGrpSpPr>
          <p:cNvPr id="584" name="Google Shape;584;p54"/>
          <p:cNvGrpSpPr/>
          <p:nvPr/>
        </p:nvGrpSpPr>
        <p:grpSpPr>
          <a:xfrm>
            <a:off x="3649650" y="1243675"/>
            <a:ext cx="1844700" cy="3263400"/>
            <a:chOff x="7579275" y="1210800"/>
            <a:chExt cx="1844700" cy="3263400"/>
          </a:xfrm>
        </p:grpSpPr>
        <p:sp>
          <p:nvSpPr>
            <p:cNvPr id="585" name="Google Shape;585;p54"/>
            <p:cNvSpPr/>
            <p:nvPr/>
          </p:nvSpPr>
          <p:spPr>
            <a:xfrm>
              <a:off x="7579275"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586" name="Google Shape;586;p54"/>
            <p:cNvSpPr/>
            <p:nvPr/>
          </p:nvSpPr>
          <p:spPr>
            <a:xfrm>
              <a:off x="7643125" y="1310125"/>
              <a:ext cx="1695600" cy="418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Open Sans"/>
                  <a:ea typeface="Open Sans"/>
                  <a:cs typeface="Open Sans"/>
                  <a:sym typeface="Open Sans"/>
                </a:rPr>
                <a:t>&lt;header&gt;</a:t>
              </a:r>
              <a:endParaRPr sz="1200">
                <a:latin typeface="Open Sans"/>
                <a:ea typeface="Open Sans"/>
                <a:cs typeface="Open Sans"/>
                <a:sym typeface="Open Sans"/>
              </a:endParaRPr>
            </a:p>
          </p:txBody>
        </p:sp>
        <p:sp>
          <p:nvSpPr>
            <p:cNvPr id="587" name="Google Shape;587;p54"/>
            <p:cNvSpPr/>
            <p:nvPr/>
          </p:nvSpPr>
          <p:spPr>
            <a:xfrm>
              <a:off x="7643125" y="1771125"/>
              <a:ext cx="1695600" cy="141900"/>
            </a:xfrm>
            <a:prstGeom prst="round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latin typeface="Open Sans"/>
                  <a:ea typeface="Open Sans"/>
                  <a:cs typeface="Open Sans"/>
                  <a:sym typeface="Open Sans"/>
                </a:rPr>
                <a:t>&lt;nav&gt;</a:t>
              </a:r>
              <a:endParaRPr sz="1000">
                <a:latin typeface="Open Sans Light"/>
                <a:ea typeface="Open Sans Light"/>
                <a:cs typeface="Open Sans Light"/>
                <a:sym typeface="Open Sans Light"/>
              </a:endParaRPr>
            </a:p>
          </p:txBody>
        </p:sp>
        <p:sp>
          <p:nvSpPr>
            <p:cNvPr id="588" name="Google Shape;588;p54"/>
            <p:cNvSpPr/>
            <p:nvPr/>
          </p:nvSpPr>
          <p:spPr>
            <a:xfrm>
              <a:off x="7643125" y="1955525"/>
              <a:ext cx="1695600" cy="2022000"/>
            </a:xfrm>
            <a:prstGeom prst="roundRect">
              <a:avLst>
                <a:gd name="adj" fmla="val 5020"/>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&lt;main&gt;</a:t>
              </a:r>
              <a:endParaRPr>
                <a:latin typeface="Open Sans Light"/>
                <a:ea typeface="Open Sans Light"/>
                <a:cs typeface="Open Sans Light"/>
                <a:sym typeface="Open Sans Light"/>
              </a:endParaRPr>
            </a:p>
          </p:txBody>
        </p:sp>
        <p:sp>
          <p:nvSpPr>
            <p:cNvPr id="589" name="Google Shape;589;p54"/>
            <p:cNvSpPr/>
            <p:nvPr/>
          </p:nvSpPr>
          <p:spPr>
            <a:xfrm>
              <a:off x="7643125" y="4020025"/>
              <a:ext cx="1695600" cy="4185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&lt;footer&gt;</a:t>
              </a:r>
              <a:endParaRPr>
                <a:latin typeface="Open Sans Light"/>
                <a:ea typeface="Open Sans Light"/>
                <a:cs typeface="Open Sans Light"/>
                <a:sym typeface="Open Sans Light"/>
              </a:endParaRPr>
            </a:p>
          </p:txBody>
        </p:sp>
        <p:sp>
          <p:nvSpPr>
            <p:cNvPr id="590" name="Google Shape;590;p54"/>
            <p:cNvSpPr/>
            <p:nvPr/>
          </p:nvSpPr>
          <p:spPr>
            <a:xfrm>
              <a:off x="7742450" y="2331750"/>
              <a:ext cx="1496700" cy="1553700"/>
            </a:xfrm>
            <a:prstGeom prst="roundRect">
              <a:avLst>
                <a:gd name="adj" fmla="val 502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&lt;article&gt;</a:t>
              </a:r>
              <a:endParaRPr>
                <a:latin typeface="Open Sans Light"/>
                <a:ea typeface="Open Sans Light"/>
                <a:cs typeface="Open Sans Light"/>
                <a:sym typeface="Open Sans Light"/>
              </a:endParaRPr>
            </a:p>
          </p:txBody>
        </p:sp>
        <p:sp>
          <p:nvSpPr>
            <p:cNvPr id="591" name="Google Shape;591;p54"/>
            <p:cNvSpPr/>
            <p:nvPr/>
          </p:nvSpPr>
          <p:spPr>
            <a:xfrm>
              <a:off x="7870150" y="2717725"/>
              <a:ext cx="1263000" cy="313200"/>
            </a:xfrm>
            <a:prstGeom prst="roundRect">
              <a:avLst>
                <a:gd name="adj" fmla="val 502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&lt;h1&gt;</a:t>
              </a:r>
              <a:endParaRPr>
                <a:latin typeface="Open Sans Light"/>
                <a:ea typeface="Open Sans Light"/>
                <a:cs typeface="Open Sans Light"/>
                <a:sym typeface="Open Sans Light"/>
              </a:endParaRPr>
            </a:p>
          </p:txBody>
        </p:sp>
        <p:sp>
          <p:nvSpPr>
            <p:cNvPr id="592" name="Google Shape;592;p54"/>
            <p:cNvSpPr/>
            <p:nvPr/>
          </p:nvSpPr>
          <p:spPr>
            <a:xfrm>
              <a:off x="7874125" y="306937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sp>
          <p:nvSpPr>
            <p:cNvPr id="593" name="Google Shape;593;p54"/>
            <p:cNvSpPr/>
            <p:nvPr/>
          </p:nvSpPr>
          <p:spPr>
            <a:xfrm>
              <a:off x="7870125" y="342102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5"/>
          <p:cNvSpPr txBox="1">
            <a:spLocks noGrp="1"/>
          </p:cNvSpPr>
          <p:nvPr>
            <p:ph type="title"/>
          </p:nvPr>
        </p:nvSpPr>
        <p:spPr>
          <a:xfrm>
            <a:off x="311700" y="445025"/>
            <a:ext cx="4421100" cy="8658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Balise &lt;header&gt; et &lt;nav&gt;</a:t>
            </a:r>
            <a:endParaRPr b="1">
              <a:highlight>
                <a:schemeClr val="accent6"/>
              </a:highlight>
            </a:endParaRPr>
          </a:p>
        </p:txBody>
      </p:sp>
      <p:pic>
        <p:nvPicPr>
          <p:cNvPr id="599" name="Google Shape;599;p55"/>
          <p:cNvPicPr preferRelativeResize="0"/>
          <p:nvPr/>
        </p:nvPicPr>
        <p:blipFill rotWithShape="1">
          <a:blip r:embed="rId3">
            <a:alphaModFix/>
          </a:blip>
          <a:srcRect b="85017"/>
          <a:stretch/>
        </p:blipFill>
        <p:spPr>
          <a:xfrm>
            <a:off x="418525" y="989251"/>
            <a:ext cx="8117426" cy="510624"/>
          </a:xfrm>
          <a:prstGeom prst="rect">
            <a:avLst/>
          </a:prstGeom>
          <a:noFill/>
          <a:ln>
            <a:noFill/>
          </a:ln>
        </p:spPr>
      </p:pic>
      <p:sp>
        <p:nvSpPr>
          <p:cNvPr id="600" name="Google Shape;600;p55"/>
          <p:cNvSpPr txBox="1"/>
          <p:nvPr/>
        </p:nvSpPr>
        <p:spPr>
          <a:xfrm>
            <a:off x="418525" y="1819071"/>
            <a:ext cx="4436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9.</a:t>
            </a:r>
            <a:r>
              <a:rPr lang="fr" sz="1200" b="1">
                <a:solidFill>
                  <a:srgbClr val="156CA5"/>
                </a:solidFill>
                <a:latin typeface="Open Sans"/>
                <a:ea typeface="Open Sans"/>
                <a:cs typeface="Open Sans"/>
                <a:sym typeface="Open Sans"/>
              </a:rPr>
              <a:t>2</a:t>
            </a: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r>
              <a:rPr lang="fr" sz="1200" b="1" i="0" u="none" strike="noStrike" cap="none">
                <a:solidFill>
                  <a:srgbClr val="156CA5"/>
                </a:solidFill>
                <a:latin typeface="Open Sans"/>
                <a:ea typeface="Open Sans"/>
                <a:cs typeface="Open Sans"/>
                <a:sym typeface="Open Sans"/>
              </a:rPr>
              <a:t>Impact utilisateur</a:t>
            </a:r>
            <a:br>
              <a:rPr lang="fr" sz="1200" i="0" u="none" strike="noStrike" cap="none">
                <a:solidFill>
                  <a:srgbClr val="595959"/>
                </a:solidFill>
                <a:latin typeface="Open Sans"/>
                <a:ea typeface="Open Sans"/>
                <a:cs typeface="Open Sans"/>
                <a:sym typeface="Open Sans"/>
              </a:rPr>
            </a:br>
            <a:r>
              <a:rPr lang="fr" sz="1200" i="0" u="none" strike="noStrike" cap="none">
                <a:solidFill>
                  <a:srgbClr val="000000"/>
                </a:solidFill>
                <a:latin typeface="Open Sans"/>
                <a:ea typeface="Open Sans"/>
                <a:cs typeface="Open Sans"/>
                <a:sym typeface="Open Sans"/>
              </a:rPr>
              <a:t>Personnes en déficience visuelle (lecteur d’écran)</a:t>
            </a:r>
            <a:endParaRPr sz="1200" i="0" u="none" strike="noStrike" cap="none">
              <a:solidFill>
                <a:srgbClr val="000000"/>
              </a:solidFill>
              <a:latin typeface="Open Sans"/>
              <a:ea typeface="Open Sans"/>
              <a:cs typeface="Open Sans"/>
              <a:sym typeface="Open Sans"/>
            </a:endParaRPr>
          </a:p>
        </p:txBody>
      </p:sp>
      <p:grpSp>
        <p:nvGrpSpPr>
          <p:cNvPr id="601" name="Google Shape;601;p55"/>
          <p:cNvGrpSpPr/>
          <p:nvPr/>
        </p:nvGrpSpPr>
        <p:grpSpPr>
          <a:xfrm>
            <a:off x="7035483" y="1662717"/>
            <a:ext cx="1500479" cy="2691979"/>
            <a:chOff x="7579275" y="1210800"/>
            <a:chExt cx="1844700" cy="3263400"/>
          </a:xfrm>
        </p:grpSpPr>
        <p:sp>
          <p:nvSpPr>
            <p:cNvPr id="602" name="Google Shape;602;p55"/>
            <p:cNvSpPr/>
            <p:nvPr/>
          </p:nvSpPr>
          <p:spPr>
            <a:xfrm>
              <a:off x="7579275"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603" name="Google Shape;603;p55"/>
            <p:cNvSpPr/>
            <p:nvPr/>
          </p:nvSpPr>
          <p:spPr>
            <a:xfrm>
              <a:off x="7643125" y="1310125"/>
              <a:ext cx="1695600" cy="418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Open Sans"/>
                  <a:ea typeface="Open Sans"/>
                  <a:cs typeface="Open Sans"/>
                  <a:sym typeface="Open Sans"/>
                </a:rPr>
                <a:t>&lt;header&gt;</a:t>
              </a:r>
              <a:endParaRPr sz="1200">
                <a:latin typeface="Open Sans"/>
                <a:ea typeface="Open Sans"/>
                <a:cs typeface="Open Sans"/>
                <a:sym typeface="Open Sans"/>
              </a:endParaRPr>
            </a:p>
          </p:txBody>
        </p:sp>
        <p:sp>
          <p:nvSpPr>
            <p:cNvPr id="604" name="Google Shape;604;p55"/>
            <p:cNvSpPr/>
            <p:nvPr/>
          </p:nvSpPr>
          <p:spPr>
            <a:xfrm>
              <a:off x="7643125" y="1771125"/>
              <a:ext cx="1695600" cy="141900"/>
            </a:xfrm>
            <a:prstGeom prst="round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latin typeface="Open Sans"/>
                  <a:ea typeface="Open Sans"/>
                  <a:cs typeface="Open Sans"/>
                  <a:sym typeface="Open Sans"/>
                </a:rPr>
                <a:t>&lt;nav&gt;</a:t>
              </a:r>
              <a:endParaRPr sz="1000">
                <a:latin typeface="Open Sans Light"/>
                <a:ea typeface="Open Sans Light"/>
                <a:cs typeface="Open Sans Light"/>
                <a:sym typeface="Open Sans Light"/>
              </a:endParaRPr>
            </a:p>
          </p:txBody>
        </p:sp>
      </p:grpSp>
      <p:cxnSp>
        <p:nvCxnSpPr>
          <p:cNvPr id="605" name="Google Shape;605;p55"/>
          <p:cNvCxnSpPr>
            <a:stCxn id="603" idx="1"/>
          </p:cNvCxnSpPr>
          <p:nvPr/>
        </p:nvCxnSpPr>
        <p:spPr>
          <a:xfrm rot="10800000">
            <a:off x="2514219" y="1495461"/>
            <a:ext cx="4573200" cy="421800"/>
          </a:xfrm>
          <a:prstGeom prst="straightConnector1">
            <a:avLst/>
          </a:prstGeom>
          <a:noFill/>
          <a:ln w="19050" cap="flat" cmpd="sng">
            <a:solidFill>
              <a:srgbClr val="156CA5"/>
            </a:solidFill>
            <a:prstDash val="solid"/>
            <a:round/>
            <a:headEnd type="none" w="med" len="med"/>
            <a:tailEnd type="triangle" w="med" len="med"/>
          </a:ln>
        </p:spPr>
      </p:cxnSp>
      <p:cxnSp>
        <p:nvCxnSpPr>
          <p:cNvPr id="606" name="Google Shape;606;p55"/>
          <p:cNvCxnSpPr/>
          <p:nvPr/>
        </p:nvCxnSpPr>
        <p:spPr>
          <a:xfrm rot="10800000">
            <a:off x="4938219" y="1429586"/>
            <a:ext cx="2149200" cy="755100"/>
          </a:xfrm>
          <a:prstGeom prst="straightConnector1">
            <a:avLst/>
          </a:prstGeom>
          <a:noFill/>
          <a:ln w="19050" cap="flat" cmpd="sng">
            <a:solidFill>
              <a:srgbClr val="156CA5"/>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6"/>
          <p:cNvSpPr txBox="1">
            <a:spLocks noGrp="1"/>
          </p:cNvSpPr>
          <p:nvPr>
            <p:ph type="title"/>
          </p:nvPr>
        </p:nvSpPr>
        <p:spPr>
          <a:xfrm>
            <a:off x="311700" y="445025"/>
            <a:ext cx="4421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Balise &lt;main&gt;</a:t>
            </a:r>
            <a:endParaRPr b="1">
              <a:highlight>
                <a:schemeClr val="accent6"/>
              </a:highlight>
            </a:endParaRPr>
          </a:p>
        </p:txBody>
      </p:sp>
      <p:sp>
        <p:nvSpPr>
          <p:cNvPr id="612" name="Google Shape;612;p56"/>
          <p:cNvSpPr txBox="1"/>
          <p:nvPr/>
        </p:nvSpPr>
        <p:spPr>
          <a:xfrm>
            <a:off x="418525" y="1071396"/>
            <a:ext cx="4436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9.</a:t>
            </a:r>
            <a:r>
              <a:rPr lang="fr" sz="1200" b="1">
                <a:solidFill>
                  <a:srgbClr val="156CA5"/>
                </a:solidFill>
                <a:latin typeface="Open Sans"/>
                <a:ea typeface="Open Sans"/>
                <a:cs typeface="Open Sans"/>
                <a:sym typeface="Open Sans"/>
              </a:rPr>
              <a:t>2</a:t>
            </a: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r>
              <a:rPr lang="fr" sz="1200" b="1" i="0" u="none" strike="noStrike" cap="none">
                <a:solidFill>
                  <a:srgbClr val="156CA5"/>
                </a:solidFill>
                <a:latin typeface="Open Sans"/>
                <a:ea typeface="Open Sans"/>
                <a:cs typeface="Open Sans"/>
                <a:sym typeface="Open Sans"/>
              </a:rPr>
              <a:t>Impact utilisateur</a:t>
            </a:r>
            <a:br>
              <a:rPr lang="fr" sz="1200" i="0" u="none" strike="noStrike" cap="none">
                <a:solidFill>
                  <a:srgbClr val="595959"/>
                </a:solidFill>
                <a:latin typeface="Open Sans"/>
                <a:ea typeface="Open Sans"/>
                <a:cs typeface="Open Sans"/>
                <a:sym typeface="Open Sans"/>
              </a:rPr>
            </a:br>
            <a:r>
              <a:rPr lang="fr" sz="1200" i="0" u="none" strike="noStrike" cap="none">
                <a:solidFill>
                  <a:srgbClr val="000000"/>
                </a:solidFill>
                <a:latin typeface="Open Sans"/>
                <a:ea typeface="Open Sans"/>
                <a:cs typeface="Open Sans"/>
                <a:sym typeface="Open Sans"/>
              </a:rPr>
              <a:t>Personnes en déficience visuelle (lecteur d’écran)</a:t>
            </a:r>
            <a:endParaRPr sz="1200" i="0" u="none" strike="noStrike" cap="none">
              <a:solidFill>
                <a:srgbClr val="000000"/>
              </a:solidFill>
              <a:latin typeface="Open Sans"/>
              <a:ea typeface="Open Sans"/>
              <a:cs typeface="Open Sans"/>
              <a:sym typeface="Open Sans"/>
            </a:endParaRPr>
          </a:p>
        </p:txBody>
      </p:sp>
      <p:pic>
        <p:nvPicPr>
          <p:cNvPr id="613" name="Google Shape;613;p56"/>
          <p:cNvPicPr preferRelativeResize="0"/>
          <p:nvPr/>
        </p:nvPicPr>
        <p:blipFill rotWithShape="1">
          <a:blip r:embed="rId3">
            <a:alphaModFix/>
          </a:blip>
          <a:srcRect t="14453" b="14835"/>
          <a:stretch/>
        </p:blipFill>
        <p:spPr>
          <a:xfrm>
            <a:off x="476050" y="2252875"/>
            <a:ext cx="5396374" cy="1602087"/>
          </a:xfrm>
          <a:prstGeom prst="rect">
            <a:avLst/>
          </a:prstGeom>
          <a:noFill/>
          <a:ln w="9525" cap="flat" cmpd="sng">
            <a:solidFill>
              <a:schemeClr val="dk2"/>
            </a:solidFill>
            <a:prstDash val="solid"/>
            <a:round/>
            <a:headEnd type="none" w="sm" len="sm"/>
            <a:tailEnd type="none" w="sm" len="sm"/>
          </a:ln>
        </p:spPr>
      </p:pic>
      <p:grpSp>
        <p:nvGrpSpPr>
          <p:cNvPr id="614" name="Google Shape;614;p56"/>
          <p:cNvGrpSpPr/>
          <p:nvPr/>
        </p:nvGrpSpPr>
        <p:grpSpPr>
          <a:xfrm>
            <a:off x="6849933" y="1310826"/>
            <a:ext cx="1521693" cy="2691979"/>
            <a:chOff x="7579275" y="1210800"/>
            <a:chExt cx="1844700" cy="3263400"/>
          </a:xfrm>
        </p:grpSpPr>
        <p:sp>
          <p:nvSpPr>
            <p:cNvPr id="615" name="Google Shape;615;p56"/>
            <p:cNvSpPr/>
            <p:nvPr/>
          </p:nvSpPr>
          <p:spPr>
            <a:xfrm>
              <a:off x="7579275"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616" name="Google Shape;616;p56"/>
            <p:cNvSpPr/>
            <p:nvPr/>
          </p:nvSpPr>
          <p:spPr>
            <a:xfrm>
              <a:off x="7643125" y="1955525"/>
              <a:ext cx="1695600" cy="2022000"/>
            </a:xfrm>
            <a:prstGeom prst="roundRect">
              <a:avLst>
                <a:gd name="adj" fmla="val 5020"/>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&lt;main&gt;</a:t>
              </a:r>
              <a:endParaRPr>
                <a:latin typeface="Open Sans Light"/>
                <a:ea typeface="Open Sans Light"/>
                <a:cs typeface="Open Sans Light"/>
                <a:sym typeface="Open Sans Light"/>
              </a:endParaRPr>
            </a:p>
          </p:txBody>
        </p:sp>
        <p:sp>
          <p:nvSpPr>
            <p:cNvPr id="617" name="Google Shape;617;p56"/>
            <p:cNvSpPr/>
            <p:nvPr/>
          </p:nvSpPr>
          <p:spPr>
            <a:xfrm>
              <a:off x="7742450" y="2331750"/>
              <a:ext cx="1496700" cy="1553700"/>
            </a:xfrm>
            <a:prstGeom prst="roundRect">
              <a:avLst>
                <a:gd name="adj" fmla="val 502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&lt;article&gt;</a:t>
              </a:r>
              <a:endParaRPr>
                <a:latin typeface="Open Sans Light"/>
                <a:ea typeface="Open Sans Light"/>
                <a:cs typeface="Open Sans Light"/>
                <a:sym typeface="Open Sans Light"/>
              </a:endParaRPr>
            </a:p>
          </p:txBody>
        </p:sp>
        <p:sp>
          <p:nvSpPr>
            <p:cNvPr id="618" name="Google Shape;618;p56"/>
            <p:cNvSpPr/>
            <p:nvPr/>
          </p:nvSpPr>
          <p:spPr>
            <a:xfrm>
              <a:off x="7870150" y="2717725"/>
              <a:ext cx="1263000" cy="313200"/>
            </a:xfrm>
            <a:prstGeom prst="roundRect">
              <a:avLst>
                <a:gd name="adj" fmla="val 502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&lt;h1&gt;</a:t>
              </a:r>
              <a:endParaRPr>
                <a:latin typeface="Open Sans Light"/>
                <a:ea typeface="Open Sans Light"/>
                <a:cs typeface="Open Sans Light"/>
                <a:sym typeface="Open Sans Light"/>
              </a:endParaRPr>
            </a:p>
          </p:txBody>
        </p:sp>
        <p:sp>
          <p:nvSpPr>
            <p:cNvPr id="619" name="Google Shape;619;p56"/>
            <p:cNvSpPr/>
            <p:nvPr/>
          </p:nvSpPr>
          <p:spPr>
            <a:xfrm>
              <a:off x="7874125" y="306937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sp>
          <p:nvSpPr>
            <p:cNvPr id="620" name="Google Shape;620;p56"/>
            <p:cNvSpPr/>
            <p:nvPr/>
          </p:nvSpPr>
          <p:spPr>
            <a:xfrm>
              <a:off x="7870125" y="3421025"/>
              <a:ext cx="1263000" cy="313200"/>
            </a:xfrm>
            <a:prstGeom prst="roundRect">
              <a:avLst>
                <a:gd name="adj" fmla="val 502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&lt;p&gt;</a:t>
              </a:r>
              <a:endParaRPr>
                <a:latin typeface="Open Sans Light"/>
                <a:ea typeface="Open Sans Light"/>
                <a:cs typeface="Open Sans Light"/>
                <a:sym typeface="Open Sans Light"/>
              </a:endParaRPr>
            </a:p>
          </p:txBody>
        </p:sp>
      </p:grpSp>
      <p:cxnSp>
        <p:nvCxnSpPr>
          <p:cNvPr id="621" name="Google Shape;621;p56"/>
          <p:cNvCxnSpPr/>
          <p:nvPr/>
        </p:nvCxnSpPr>
        <p:spPr>
          <a:xfrm flipH="1">
            <a:off x="5825400" y="2144500"/>
            <a:ext cx="1520100" cy="312300"/>
          </a:xfrm>
          <a:prstGeom prst="straightConnector1">
            <a:avLst/>
          </a:prstGeom>
          <a:noFill/>
          <a:ln w="19050" cap="flat" cmpd="sng">
            <a:solidFill>
              <a:srgbClr val="156CA5"/>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7"/>
          <p:cNvSpPr txBox="1">
            <a:spLocks noGrp="1"/>
          </p:cNvSpPr>
          <p:nvPr>
            <p:ph type="title"/>
          </p:nvPr>
        </p:nvSpPr>
        <p:spPr>
          <a:xfrm>
            <a:off x="311700" y="445025"/>
            <a:ext cx="4421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Balise &lt;footer&gt;</a:t>
            </a:r>
            <a:endParaRPr b="1">
              <a:highlight>
                <a:schemeClr val="accent6"/>
              </a:highlight>
            </a:endParaRPr>
          </a:p>
        </p:txBody>
      </p:sp>
      <p:sp>
        <p:nvSpPr>
          <p:cNvPr id="627" name="Google Shape;627;p57"/>
          <p:cNvSpPr txBox="1"/>
          <p:nvPr/>
        </p:nvSpPr>
        <p:spPr>
          <a:xfrm>
            <a:off x="418525" y="1071396"/>
            <a:ext cx="4436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9.</a:t>
            </a:r>
            <a:r>
              <a:rPr lang="fr" sz="1200" b="1">
                <a:solidFill>
                  <a:srgbClr val="156CA5"/>
                </a:solidFill>
                <a:latin typeface="Open Sans"/>
                <a:ea typeface="Open Sans"/>
                <a:cs typeface="Open Sans"/>
                <a:sym typeface="Open Sans"/>
              </a:rPr>
              <a:t>2</a:t>
            </a: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r>
              <a:rPr lang="fr" sz="1200" b="1" i="0" u="none" strike="noStrike" cap="none">
                <a:solidFill>
                  <a:srgbClr val="156CA5"/>
                </a:solidFill>
                <a:latin typeface="Open Sans"/>
                <a:ea typeface="Open Sans"/>
                <a:cs typeface="Open Sans"/>
                <a:sym typeface="Open Sans"/>
              </a:rPr>
              <a:t>Impact utilisateur</a:t>
            </a:r>
            <a:br>
              <a:rPr lang="fr" sz="1200" i="0" u="none" strike="noStrike" cap="none">
                <a:solidFill>
                  <a:srgbClr val="595959"/>
                </a:solidFill>
                <a:latin typeface="Open Sans"/>
                <a:ea typeface="Open Sans"/>
                <a:cs typeface="Open Sans"/>
                <a:sym typeface="Open Sans"/>
              </a:rPr>
            </a:br>
            <a:r>
              <a:rPr lang="fr" sz="1200" i="0" u="none" strike="noStrike" cap="none">
                <a:solidFill>
                  <a:srgbClr val="000000"/>
                </a:solidFill>
                <a:latin typeface="Open Sans"/>
                <a:ea typeface="Open Sans"/>
                <a:cs typeface="Open Sans"/>
                <a:sym typeface="Open Sans"/>
              </a:rPr>
              <a:t>Personnes en déficience visuelle (lecteur d’écran)</a:t>
            </a:r>
            <a:endParaRPr sz="1200" i="0" u="none" strike="noStrike" cap="none">
              <a:solidFill>
                <a:srgbClr val="000000"/>
              </a:solidFill>
              <a:latin typeface="Open Sans"/>
              <a:ea typeface="Open Sans"/>
              <a:cs typeface="Open Sans"/>
              <a:sym typeface="Open Sans"/>
            </a:endParaRPr>
          </a:p>
        </p:txBody>
      </p:sp>
      <p:pic>
        <p:nvPicPr>
          <p:cNvPr id="628" name="Google Shape;628;p57"/>
          <p:cNvPicPr preferRelativeResize="0"/>
          <p:nvPr/>
        </p:nvPicPr>
        <p:blipFill>
          <a:blip r:embed="rId3">
            <a:alphaModFix/>
          </a:blip>
          <a:stretch>
            <a:fillRect/>
          </a:stretch>
        </p:blipFill>
        <p:spPr>
          <a:xfrm>
            <a:off x="418525" y="2721650"/>
            <a:ext cx="5396375" cy="1177325"/>
          </a:xfrm>
          <a:prstGeom prst="rect">
            <a:avLst/>
          </a:prstGeom>
          <a:noFill/>
          <a:ln>
            <a:noFill/>
          </a:ln>
        </p:spPr>
      </p:pic>
      <p:grpSp>
        <p:nvGrpSpPr>
          <p:cNvPr id="629" name="Google Shape;629;p57"/>
          <p:cNvGrpSpPr/>
          <p:nvPr/>
        </p:nvGrpSpPr>
        <p:grpSpPr>
          <a:xfrm>
            <a:off x="6953891" y="1244528"/>
            <a:ext cx="1500479" cy="2654450"/>
            <a:chOff x="7579275" y="1210800"/>
            <a:chExt cx="1844700" cy="3263400"/>
          </a:xfrm>
        </p:grpSpPr>
        <p:sp>
          <p:nvSpPr>
            <p:cNvPr id="630" name="Google Shape;630;p57"/>
            <p:cNvSpPr/>
            <p:nvPr/>
          </p:nvSpPr>
          <p:spPr>
            <a:xfrm>
              <a:off x="7579275" y="1210800"/>
              <a:ext cx="1844700" cy="3263400"/>
            </a:xfrm>
            <a:prstGeom prst="roundRect">
              <a:avLst>
                <a:gd name="adj" fmla="val 498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631" name="Google Shape;631;p57"/>
            <p:cNvSpPr/>
            <p:nvPr/>
          </p:nvSpPr>
          <p:spPr>
            <a:xfrm>
              <a:off x="7643125" y="4020025"/>
              <a:ext cx="1695600" cy="4185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1"/>
                  </a:solidFill>
                  <a:latin typeface="Open Sans"/>
                  <a:ea typeface="Open Sans"/>
                  <a:cs typeface="Open Sans"/>
                  <a:sym typeface="Open Sans"/>
                </a:rPr>
                <a:t>&lt;footer&gt;</a:t>
              </a:r>
              <a:endParaRPr>
                <a:latin typeface="Open Sans Light"/>
                <a:ea typeface="Open Sans Light"/>
                <a:cs typeface="Open Sans Light"/>
                <a:sym typeface="Open Sans Light"/>
              </a:endParaRPr>
            </a:p>
          </p:txBody>
        </p:sp>
      </p:grpSp>
      <p:cxnSp>
        <p:nvCxnSpPr>
          <p:cNvPr id="632" name="Google Shape;632;p57"/>
          <p:cNvCxnSpPr/>
          <p:nvPr/>
        </p:nvCxnSpPr>
        <p:spPr>
          <a:xfrm rot="10800000">
            <a:off x="5800944" y="3541173"/>
            <a:ext cx="1598700" cy="146700"/>
          </a:xfrm>
          <a:prstGeom prst="straightConnector1">
            <a:avLst/>
          </a:prstGeom>
          <a:noFill/>
          <a:ln w="19050" cap="flat" cmpd="sng">
            <a:solidFill>
              <a:srgbClr val="156CA5"/>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8"/>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Hiérarchie des titres</a:t>
            </a:r>
            <a:endParaRPr b="1">
              <a:highlight>
                <a:schemeClr val="accent6"/>
              </a:highlight>
            </a:endParaRPr>
          </a:p>
        </p:txBody>
      </p:sp>
      <p:pic>
        <p:nvPicPr>
          <p:cNvPr id="638" name="Google Shape;638;p58"/>
          <p:cNvPicPr preferRelativeResize="0"/>
          <p:nvPr/>
        </p:nvPicPr>
        <p:blipFill rotWithShape="1">
          <a:blip r:embed="rId3">
            <a:alphaModFix/>
          </a:blip>
          <a:srcRect r="50117"/>
          <a:stretch/>
        </p:blipFill>
        <p:spPr>
          <a:xfrm>
            <a:off x="4928750" y="998800"/>
            <a:ext cx="3572950" cy="2753475"/>
          </a:xfrm>
          <a:prstGeom prst="rect">
            <a:avLst/>
          </a:prstGeom>
          <a:noFill/>
          <a:ln w="9525" cap="flat" cmpd="sng">
            <a:solidFill>
              <a:schemeClr val="dk2"/>
            </a:solidFill>
            <a:prstDash val="solid"/>
            <a:round/>
            <a:headEnd type="none" w="sm" len="sm"/>
            <a:tailEnd type="none" w="sm" len="sm"/>
          </a:ln>
        </p:spPr>
      </p:pic>
      <p:sp>
        <p:nvSpPr>
          <p:cNvPr id="639" name="Google Shape;639;p58"/>
          <p:cNvSpPr txBox="1"/>
          <p:nvPr/>
        </p:nvSpPr>
        <p:spPr>
          <a:xfrm>
            <a:off x="311700" y="1112471"/>
            <a:ext cx="4436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9.1</a:t>
            </a: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r>
              <a:rPr lang="fr" sz="1200" b="1" i="0" u="none" strike="noStrike" cap="none">
                <a:solidFill>
                  <a:srgbClr val="156CA5"/>
                </a:solidFill>
                <a:latin typeface="Open Sans"/>
                <a:ea typeface="Open Sans"/>
                <a:cs typeface="Open Sans"/>
                <a:sym typeface="Open Sans"/>
              </a:rPr>
              <a:t>Impact utilisateur</a:t>
            </a:r>
            <a:br>
              <a:rPr lang="fr" sz="1200" i="0" u="none" strike="noStrike" cap="none">
                <a:solidFill>
                  <a:srgbClr val="595959"/>
                </a:solidFill>
                <a:latin typeface="Open Sans"/>
                <a:ea typeface="Open Sans"/>
                <a:cs typeface="Open Sans"/>
                <a:sym typeface="Open Sans"/>
              </a:rPr>
            </a:br>
            <a:r>
              <a:rPr lang="fr" sz="1200" i="0" u="none" strike="noStrike" cap="none">
                <a:solidFill>
                  <a:srgbClr val="000000"/>
                </a:solidFill>
                <a:latin typeface="Open Sans"/>
                <a:ea typeface="Open Sans"/>
                <a:cs typeface="Open Sans"/>
                <a:sym typeface="Open Sans"/>
              </a:rPr>
              <a:t>Personnes en déficience visuelle (lecteur d’écran)</a:t>
            </a:r>
            <a:endParaRPr sz="120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9"/>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Liens et/ou boutons</a:t>
            </a:r>
            <a:endParaRPr b="1">
              <a:highlight>
                <a:schemeClr val="accent6"/>
              </a:highlight>
            </a:endParaRPr>
          </a:p>
        </p:txBody>
      </p:sp>
      <p:sp>
        <p:nvSpPr>
          <p:cNvPr id="645" name="Google Shape;645;p59"/>
          <p:cNvSpPr txBox="1"/>
          <p:nvPr/>
        </p:nvSpPr>
        <p:spPr>
          <a:xfrm>
            <a:off x="311700" y="1112471"/>
            <a:ext cx="4436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Critère(s) RGAA : </a:t>
            </a:r>
            <a:r>
              <a:rPr lang="fr" sz="1200" b="1">
                <a:solidFill>
                  <a:srgbClr val="156CA5"/>
                </a:solidFill>
                <a:latin typeface="Open Sans"/>
                <a:ea typeface="Open Sans"/>
                <a:cs typeface="Open Sans"/>
                <a:sym typeface="Open Sans"/>
              </a:rPr>
              <a:t>6.1 et/ou 7.1</a:t>
            </a: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endParaRPr sz="1200" i="0" u="none" strike="noStrike" cap="none">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r>
              <a:rPr lang="fr" sz="1200" b="1" i="0" u="none" strike="noStrike" cap="none">
                <a:solidFill>
                  <a:srgbClr val="156CA5"/>
                </a:solidFill>
                <a:latin typeface="Open Sans"/>
                <a:ea typeface="Open Sans"/>
                <a:cs typeface="Open Sans"/>
                <a:sym typeface="Open Sans"/>
              </a:rPr>
              <a:t>Impact utilisateu</a:t>
            </a:r>
            <a:r>
              <a:rPr lang="fr" sz="1200" b="1">
                <a:solidFill>
                  <a:srgbClr val="156CA5"/>
                </a:solidFill>
                <a:latin typeface="Open Sans"/>
                <a:ea typeface="Open Sans"/>
                <a:cs typeface="Open Sans"/>
                <a:sym typeface="Open Sans"/>
              </a:rPr>
              <a:t>r</a:t>
            </a:r>
            <a:br>
              <a:rPr lang="fr" sz="1200" i="0" u="none" strike="noStrike" cap="none">
                <a:solidFill>
                  <a:srgbClr val="595959"/>
                </a:solidFill>
                <a:latin typeface="Open Sans"/>
                <a:ea typeface="Open Sans"/>
                <a:cs typeface="Open Sans"/>
                <a:sym typeface="Open Sans"/>
              </a:rPr>
            </a:br>
            <a:r>
              <a:rPr lang="fr" sz="1200" i="0" u="none" strike="noStrike" cap="none">
                <a:solidFill>
                  <a:srgbClr val="000000"/>
                </a:solidFill>
                <a:latin typeface="Open Sans"/>
                <a:ea typeface="Open Sans"/>
                <a:cs typeface="Open Sans"/>
                <a:sym typeface="Open Sans"/>
              </a:rPr>
              <a:t>Personnes en déficience visuelle (lecteur d’écran)</a:t>
            </a:r>
            <a:endParaRPr sz="1200" i="0" u="none" strike="noStrike" cap="none">
              <a:solidFill>
                <a:srgbClr val="000000"/>
              </a:solidFill>
              <a:latin typeface="Open Sans"/>
              <a:ea typeface="Open Sans"/>
              <a:cs typeface="Open Sans"/>
              <a:sym typeface="Open Sans"/>
            </a:endParaRPr>
          </a:p>
        </p:txBody>
      </p:sp>
      <p:pic>
        <p:nvPicPr>
          <p:cNvPr id="646" name="Google Shape;646;p59"/>
          <p:cNvPicPr preferRelativeResize="0"/>
          <p:nvPr/>
        </p:nvPicPr>
        <p:blipFill rotWithShape="1">
          <a:blip r:embed="rId3">
            <a:alphaModFix/>
          </a:blip>
          <a:srcRect r="76270"/>
          <a:stretch/>
        </p:blipFill>
        <p:spPr>
          <a:xfrm>
            <a:off x="6727800" y="445025"/>
            <a:ext cx="1797501" cy="2212000"/>
          </a:xfrm>
          <a:prstGeom prst="rect">
            <a:avLst/>
          </a:prstGeom>
          <a:noFill/>
          <a:ln w="9525" cap="flat" cmpd="sng">
            <a:solidFill>
              <a:schemeClr val="dk2"/>
            </a:solidFill>
            <a:prstDash val="solid"/>
            <a:round/>
            <a:headEnd type="none" w="sm" len="sm"/>
            <a:tailEnd type="none" w="sm" len="sm"/>
          </a:ln>
        </p:spPr>
      </p:pic>
      <p:pic>
        <p:nvPicPr>
          <p:cNvPr id="647" name="Google Shape;647;p59"/>
          <p:cNvPicPr preferRelativeResize="0"/>
          <p:nvPr/>
        </p:nvPicPr>
        <p:blipFill>
          <a:blip r:embed="rId4">
            <a:alphaModFix/>
          </a:blip>
          <a:stretch>
            <a:fillRect/>
          </a:stretch>
        </p:blipFill>
        <p:spPr>
          <a:xfrm>
            <a:off x="5084600" y="2816550"/>
            <a:ext cx="3440700" cy="486175"/>
          </a:xfrm>
          <a:prstGeom prst="rect">
            <a:avLst/>
          </a:prstGeom>
          <a:noFill/>
          <a:ln w="9525" cap="flat" cmpd="sng">
            <a:solidFill>
              <a:schemeClr val="dk2"/>
            </a:solidFill>
            <a:prstDash val="solid"/>
            <a:round/>
            <a:headEnd type="none" w="sm" len="sm"/>
            <a:tailEnd type="none" w="sm" len="sm"/>
          </a:ln>
        </p:spPr>
      </p:pic>
      <p:pic>
        <p:nvPicPr>
          <p:cNvPr id="648" name="Google Shape;648;p59"/>
          <p:cNvPicPr preferRelativeResize="0"/>
          <p:nvPr/>
        </p:nvPicPr>
        <p:blipFill>
          <a:blip r:embed="rId5">
            <a:alphaModFix/>
          </a:blip>
          <a:stretch>
            <a:fillRect/>
          </a:stretch>
        </p:blipFill>
        <p:spPr>
          <a:xfrm>
            <a:off x="4585348" y="3376475"/>
            <a:ext cx="3939952" cy="12189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0"/>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Liens</a:t>
            </a:r>
            <a:endParaRPr b="1">
              <a:highlight>
                <a:schemeClr val="accent6"/>
              </a:highlight>
            </a:endParaRPr>
          </a:p>
        </p:txBody>
      </p:sp>
      <p:sp>
        <p:nvSpPr>
          <p:cNvPr id="654" name="Google Shape;654;p60"/>
          <p:cNvSpPr txBox="1"/>
          <p:nvPr/>
        </p:nvSpPr>
        <p:spPr>
          <a:xfrm>
            <a:off x="311700" y="1112471"/>
            <a:ext cx="4436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a:t>
            </a:r>
            <a:r>
              <a:rPr lang="fr" sz="1200" b="1">
                <a:solidFill>
                  <a:srgbClr val="156CA5"/>
                </a:solidFill>
                <a:latin typeface="Open Sans"/>
                <a:ea typeface="Open Sans"/>
                <a:cs typeface="Open Sans"/>
                <a:sym typeface="Open Sans"/>
              </a:rPr>
              <a:t>6.1</a:t>
            </a:r>
            <a:endParaRPr sz="1200" i="0" u="none" strike="noStrike" cap="none">
              <a:solidFill>
                <a:srgbClr val="000000"/>
              </a:solidFill>
              <a:latin typeface="Open Sans"/>
              <a:ea typeface="Open Sans"/>
              <a:cs typeface="Open Sans"/>
              <a:sym typeface="Open Sans"/>
            </a:endParaRPr>
          </a:p>
        </p:txBody>
      </p:sp>
      <p:pic>
        <p:nvPicPr>
          <p:cNvPr id="655" name="Google Shape;655;p60"/>
          <p:cNvPicPr preferRelativeResize="0"/>
          <p:nvPr/>
        </p:nvPicPr>
        <p:blipFill rotWithShape="1">
          <a:blip r:embed="rId3">
            <a:alphaModFix/>
          </a:blip>
          <a:srcRect r="76270"/>
          <a:stretch/>
        </p:blipFill>
        <p:spPr>
          <a:xfrm>
            <a:off x="311700" y="1648325"/>
            <a:ext cx="2233500" cy="2748541"/>
          </a:xfrm>
          <a:prstGeom prst="rect">
            <a:avLst/>
          </a:prstGeom>
          <a:noFill/>
          <a:ln w="9525" cap="flat" cmpd="sng">
            <a:solidFill>
              <a:schemeClr val="dk2"/>
            </a:solidFill>
            <a:prstDash val="solid"/>
            <a:round/>
            <a:headEnd type="none" w="sm" len="sm"/>
            <a:tailEnd type="none" w="sm" len="sm"/>
          </a:ln>
        </p:spPr>
      </p:pic>
      <p:cxnSp>
        <p:nvCxnSpPr>
          <p:cNvPr id="656" name="Google Shape;656;p60"/>
          <p:cNvCxnSpPr/>
          <p:nvPr/>
        </p:nvCxnSpPr>
        <p:spPr>
          <a:xfrm rot="10800000" flipH="1">
            <a:off x="2060550" y="1714450"/>
            <a:ext cx="1879500" cy="1635900"/>
          </a:xfrm>
          <a:prstGeom prst="straightConnector1">
            <a:avLst/>
          </a:prstGeom>
          <a:noFill/>
          <a:ln w="9525" cap="flat" cmpd="sng">
            <a:solidFill>
              <a:srgbClr val="0071F0"/>
            </a:solidFill>
            <a:prstDash val="solid"/>
            <a:round/>
            <a:headEnd type="none" w="med" len="med"/>
            <a:tailEnd type="triangle" w="med" len="med"/>
          </a:ln>
        </p:spPr>
      </p:cxnSp>
      <p:sp>
        <p:nvSpPr>
          <p:cNvPr id="657" name="Google Shape;657;p60"/>
          <p:cNvSpPr txBox="1"/>
          <p:nvPr/>
        </p:nvSpPr>
        <p:spPr>
          <a:xfrm>
            <a:off x="3971650" y="1384200"/>
            <a:ext cx="4094700" cy="89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fr" sz="1250">
                <a:solidFill>
                  <a:srgbClr val="800000"/>
                </a:solidFill>
                <a:highlight>
                  <a:srgbClr val="FFFFFF"/>
                </a:highlight>
                <a:latin typeface="Courier New"/>
                <a:ea typeface="Courier New"/>
                <a:cs typeface="Courier New"/>
                <a:sym typeface="Courier New"/>
              </a:rPr>
              <a:t>&lt;a</a:t>
            </a:r>
            <a:r>
              <a:rPr lang="fr" sz="1250">
                <a:solidFill>
                  <a:schemeClr val="dk1"/>
                </a:solidFill>
                <a:highlight>
                  <a:srgbClr val="FFFFFF"/>
                </a:highlight>
                <a:latin typeface="Courier New"/>
                <a:ea typeface="Courier New"/>
                <a:cs typeface="Courier New"/>
                <a:sym typeface="Courier New"/>
              </a:rPr>
              <a:t> </a:t>
            </a:r>
            <a:r>
              <a:rPr lang="fr" sz="1250">
                <a:solidFill>
                  <a:srgbClr val="E50000"/>
                </a:solidFill>
                <a:highlight>
                  <a:srgbClr val="FFFFFF"/>
                </a:highlight>
                <a:latin typeface="Courier New"/>
                <a:ea typeface="Courier New"/>
                <a:cs typeface="Courier New"/>
                <a:sym typeface="Courier New"/>
              </a:rPr>
              <a:t>href</a:t>
            </a:r>
            <a:r>
              <a:rPr lang="fr" sz="1250">
                <a:solidFill>
                  <a:schemeClr val="dk1"/>
                </a:solidFill>
                <a:highlight>
                  <a:srgbClr val="FFFFFF"/>
                </a:highlight>
                <a:latin typeface="Courier New"/>
                <a:ea typeface="Courier New"/>
                <a:cs typeface="Courier New"/>
                <a:sym typeface="Courier New"/>
              </a:rPr>
              <a:t>=</a:t>
            </a:r>
            <a:r>
              <a:rPr lang="fr" sz="1250">
                <a:solidFill>
                  <a:srgbClr val="0000FF"/>
                </a:solidFill>
                <a:highlight>
                  <a:srgbClr val="FFFFFF"/>
                </a:highlight>
                <a:latin typeface="Courier New"/>
                <a:ea typeface="Courier New"/>
                <a:cs typeface="Courier New"/>
                <a:sym typeface="Courier New"/>
              </a:rPr>
              <a:t>"[Lien vers la page]"</a:t>
            </a:r>
            <a:r>
              <a:rPr lang="fr"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fr" sz="1250">
                <a:solidFill>
                  <a:schemeClr val="dk1"/>
                </a:solidFill>
                <a:highlight>
                  <a:srgbClr val="FFFFFF"/>
                </a:highlight>
                <a:latin typeface="Courier New"/>
                <a:ea typeface="Courier New"/>
                <a:cs typeface="Courier New"/>
                <a:sym typeface="Courier New"/>
              </a:rPr>
              <a:t>Être accueilli, informé et conseillé</a:t>
            </a:r>
            <a:endParaRPr sz="1250">
              <a:solidFill>
                <a:schemeClr val="dk1"/>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fr"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p:txBody>
      </p:sp>
      <p:cxnSp>
        <p:nvCxnSpPr>
          <p:cNvPr id="658" name="Google Shape;658;p60"/>
          <p:cNvCxnSpPr/>
          <p:nvPr/>
        </p:nvCxnSpPr>
        <p:spPr>
          <a:xfrm>
            <a:off x="4286250" y="865050"/>
            <a:ext cx="228000" cy="574200"/>
          </a:xfrm>
          <a:prstGeom prst="straightConnector1">
            <a:avLst/>
          </a:prstGeom>
          <a:noFill/>
          <a:ln w="9525" cap="flat" cmpd="sng">
            <a:solidFill>
              <a:srgbClr val="156CA5"/>
            </a:solidFill>
            <a:prstDash val="solid"/>
            <a:round/>
            <a:headEnd type="none" w="med" len="med"/>
            <a:tailEnd type="triangle" w="med" len="med"/>
          </a:ln>
        </p:spPr>
      </p:cxnSp>
      <p:sp>
        <p:nvSpPr>
          <p:cNvPr id="659" name="Google Shape;659;p60"/>
          <p:cNvSpPr txBox="1"/>
          <p:nvPr/>
        </p:nvSpPr>
        <p:spPr>
          <a:xfrm>
            <a:off x="3872100" y="521225"/>
            <a:ext cx="831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b="1">
                <a:solidFill>
                  <a:srgbClr val="156CA5"/>
                </a:solidFill>
                <a:latin typeface="Open Sans"/>
                <a:ea typeface="Open Sans"/>
                <a:cs typeface="Open Sans"/>
                <a:sym typeface="Open Sans"/>
              </a:rPr>
              <a:t>Rôle</a:t>
            </a:r>
            <a:endParaRPr sz="1500" b="1">
              <a:solidFill>
                <a:srgbClr val="156CA5"/>
              </a:solidFill>
              <a:latin typeface="Open Sans"/>
              <a:ea typeface="Open Sans"/>
              <a:cs typeface="Open Sans"/>
              <a:sym typeface="Open Sans"/>
            </a:endParaRPr>
          </a:p>
        </p:txBody>
      </p:sp>
      <p:sp>
        <p:nvSpPr>
          <p:cNvPr id="660" name="Google Shape;660;p60"/>
          <p:cNvSpPr/>
          <p:nvPr/>
        </p:nvSpPr>
        <p:spPr>
          <a:xfrm>
            <a:off x="4152550" y="1486425"/>
            <a:ext cx="2664300" cy="228000"/>
          </a:xfrm>
          <a:prstGeom prst="rect">
            <a:avLst/>
          </a:prstGeom>
          <a:noFill/>
          <a:ln w="19050"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661" name="Google Shape;661;p60"/>
          <p:cNvSpPr/>
          <p:nvPr/>
        </p:nvSpPr>
        <p:spPr>
          <a:xfrm>
            <a:off x="4490125" y="1745950"/>
            <a:ext cx="3511500" cy="179100"/>
          </a:xfrm>
          <a:prstGeom prst="rect">
            <a:avLst/>
          </a:prstGeom>
          <a:noFill/>
          <a:ln w="19050"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cxnSp>
        <p:nvCxnSpPr>
          <p:cNvPr id="662" name="Google Shape;662;p60"/>
          <p:cNvCxnSpPr/>
          <p:nvPr/>
        </p:nvCxnSpPr>
        <p:spPr>
          <a:xfrm rot="10800000" flipH="1">
            <a:off x="4860375" y="1962275"/>
            <a:ext cx="180600" cy="625200"/>
          </a:xfrm>
          <a:prstGeom prst="straightConnector1">
            <a:avLst/>
          </a:prstGeom>
          <a:noFill/>
          <a:ln w="9525" cap="flat" cmpd="sng">
            <a:solidFill>
              <a:srgbClr val="674EA7"/>
            </a:solidFill>
            <a:prstDash val="solid"/>
            <a:round/>
            <a:headEnd type="none" w="med" len="med"/>
            <a:tailEnd type="triangle" w="med" len="med"/>
          </a:ln>
        </p:spPr>
      </p:cxnSp>
      <p:sp>
        <p:nvSpPr>
          <p:cNvPr id="663" name="Google Shape;663;p60"/>
          <p:cNvSpPr txBox="1"/>
          <p:nvPr/>
        </p:nvSpPr>
        <p:spPr>
          <a:xfrm>
            <a:off x="4531425" y="2508825"/>
            <a:ext cx="831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b="1">
                <a:solidFill>
                  <a:srgbClr val="351C75"/>
                </a:solidFill>
                <a:latin typeface="Open Sans"/>
                <a:ea typeface="Open Sans"/>
                <a:cs typeface="Open Sans"/>
                <a:sym typeface="Open Sans"/>
              </a:rPr>
              <a:t>Nom</a:t>
            </a:r>
            <a:endParaRPr sz="1500" b="1">
              <a:solidFill>
                <a:srgbClr val="351C75"/>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1"/>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Boutons (Dépliant)</a:t>
            </a:r>
            <a:endParaRPr b="1">
              <a:highlight>
                <a:schemeClr val="accent6"/>
              </a:highlight>
            </a:endParaRPr>
          </a:p>
        </p:txBody>
      </p:sp>
      <p:sp>
        <p:nvSpPr>
          <p:cNvPr id="669" name="Google Shape;669;p61"/>
          <p:cNvSpPr txBox="1"/>
          <p:nvPr/>
        </p:nvSpPr>
        <p:spPr>
          <a:xfrm>
            <a:off x="311700" y="1112471"/>
            <a:ext cx="4436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fr" sz="1200" b="1" i="0" u="none" strike="noStrike" cap="none">
                <a:solidFill>
                  <a:srgbClr val="156CA5"/>
                </a:solidFill>
                <a:latin typeface="Open Sans"/>
                <a:ea typeface="Open Sans"/>
                <a:cs typeface="Open Sans"/>
                <a:sym typeface="Open Sans"/>
              </a:rPr>
              <a:t>Critère RGAA : </a:t>
            </a:r>
            <a:r>
              <a:rPr lang="fr" sz="1200" b="1">
                <a:solidFill>
                  <a:srgbClr val="156CA5"/>
                </a:solidFill>
                <a:latin typeface="Open Sans"/>
                <a:ea typeface="Open Sans"/>
                <a:cs typeface="Open Sans"/>
                <a:sym typeface="Open Sans"/>
              </a:rPr>
              <a:t>7.1</a:t>
            </a:r>
            <a:endParaRPr sz="1200" i="0" u="none" strike="noStrike" cap="none">
              <a:solidFill>
                <a:srgbClr val="000000"/>
              </a:solidFill>
              <a:latin typeface="Open Sans"/>
              <a:ea typeface="Open Sans"/>
              <a:cs typeface="Open Sans"/>
              <a:sym typeface="Open Sans"/>
            </a:endParaRPr>
          </a:p>
        </p:txBody>
      </p:sp>
      <p:sp>
        <p:nvSpPr>
          <p:cNvPr id="670" name="Google Shape;670;p61"/>
          <p:cNvSpPr txBox="1"/>
          <p:nvPr/>
        </p:nvSpPr>
        <p:spPr>
          <a:xfrm>
            <a:off x="3872100" y="445025"/>
            <a:ext cx="831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b="1">
                <a:solidFill>
                  <a:srgbClr val="156CA5"/>
                </a:solidFill>
                <a:latin typeface="Open Sans"/>
                <a:ea typeface="Open Sans"/>
                <a:cs typeface="Open Sans"/>
                <a:sym typeface="Open Sans"/>
              </a:rPr>
              <a:t>Rôle</a:t>
            </a:r>
            <a:endParaRPr sz="1500" b="1">
              <a:solidFill>
                <a:srgbClr val="156CA5"/>
              </a:solidFill>
              <a:latin typeface="Open Sans"/>
              <a:ea typeface="Open Sans"/>
              <a:cs typeface="Open Sans"/>
              <a:sym typeface="Open Sans"/>
            </a:endParaRPr>
          </a:p>
        </p:txBody>
      </p:sp>
      <p:sp>
        <p:nvSpPr>
          <p:cNvPr id="671" name="Google Shape;671;p61"/>
          <p:cNvSpPr txBox="1"/>
          <p:nvPr/>
        </p:nvSpPr>
        <p:spPr>
          <a:xfrm>
            <a:off x="4571250" y="2326300"/>
            <a:ext cx="831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b="1">
                <a:solidFill>
                  <a:srgbClr val="351C75"/>
                </a:solidFill>
                <a:latin typeface="Open Sans"/>
                <a:ea typeface="Open Sans"/>
                <a:cs typeface="Open Sans"/>
                <a:sym typeface="Open Sans"/>
              </a:rPr>
              <a:t>Nom</a:t>
            </a:r>
            <a:endParaRPr sz="1500" b="1">
              <a:solidFill>
                <a:srgbClr val="351C75"/>
              </a:solidFill>
              <a:latin typeface="Open Sans"/>
              <a:ea typeface="Open Sans"/>
              <a:cs typeface="Open Sans"/>
              <a:sym typeface="Open Sans"/>
            </a:endParaRPr>
          </a:p>
        </p:txBody>
      </p:sp>
      <p:pic>
        <p:nvPicPr>
          <p:cNvPr id="672" name="Google Shape;672;p61"/>
          <p:cNvPicPr preferRelativeResize="0"/>
          <p:nvPr/>
        </p:nvPicPr>
        <p:blipFill>
          <a:blip r:embed="rId3">
            <a:alphaModFix/>
          </a:blip>
          <a:stretch>
            <a:fillRect/>
          </a:stretch>
        </p:blipFill>
        <p:spPr>
          <a:xfrm>
            <a:off x="105450" y="2005475"/>
            <a:ext cx="3440700" cy="486175"/>
          </a:xfrm>
          <a:prstGeom prst="rect">
            <a:avLst/>
          </a:prstGeom>
          <a:noFill/>
          <a:ln w="9525" cap="flat" cmpd="sng">
            <a:solidFill>
              <a:schemeClr val="dk2"/>
            </a:solidFill>
            <a:prstDash val="solid"/>
            <a:round/>
            <a:headEnd type="none" w="sm" len="sm"/>
            <a:tailEnd type="none" w="sm" len="sm"/>
          </a:ln>
        </p:spPr>
      </p:pic>
      <p:pic>
        <p:nvPicPr>
          <p:cNvPr id="673" name="Google Shape;673;p61"/>
          <p:cNvPicPr preferRelativeResize="0"/>
          <p:nvPr/>
        </p:nvPicPr>
        <p:blipFill>
          <a:blip r:embed="rId4">
            <a:alphaModFix/>
          </a:blip>
          <a:stretch>
            <a:fillRect/>
          </a:stretch>
        </p:blipFill>
        <p:spPr>
          <a:xfrm>
            <a:off x="105450" y="2652975"/>
            <a:ext cx="3440700" cy="1064447"/>
          </a:xfrm>
          <a:prstGeom prst="rect">
            <a:avLst/>
          </a:prstGeom>
          <a:noFill/>
          <a:ln w="9525" cap="flat" cmpd="sng">
            <a:solidFill>
              <a:schemeClr val="dk2"/>
            </a:solidFill>
            <a:prstDash val="solid"/>
            <a:round/>
            <a:headEnd type="none" w="sm" len="sm"/>
            <a:tailEnd type="none" w="sm" len="sm"/>
          </a:ln>
        </p:spPr>
      </p:pic>
      <p:sp>
        <p:nvSpPr>
          <p:cNvPr id="674" name="Google Shape;674;p61"/>
          <p:cNvSpPr txBox="1"/>
          <p:nvPr/>
        </p:nvSpPr>
        <p:spPr>
          <a:xfrm>
            <a:off x="3979525" y="1237675"/>
            <a:ext cx="4758000" cy="842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fr" sz="1150">
                <a:solidFill>
                  <a:srgbClr val="800000"/>
                </a:solidFill>
                <a:highlight>
                  <a:srgbClr val="FFFFFF"/>
                </a:highlight>
                <a:latin typeface="Courier New"/>
                <a:ea typeface="Courier New"/>
                <a:cs typeface="Courier New"/>
                <a:sym typeface="Courier New"/>
              </a:rPr>
              <a:t>&lt;button</a:t>
            </a:r>
            <a:r>
              <a:rPr lang="fr" sz="1150">
                <a:solidFill>
                  <a:schemeClr val="dk1"/>
                </a:solidFill>
                <a:highlight>
                  <a:srgbClr val="FFFFFF"/>
                </a:highlight>
                <a:latin typeface="Courier New"/>
                <a:ea typeface="Courier New"/>
                <a:cs typeface="Courier New"/>
                <a:sym typeface="Courier New"/>
              </a:rPr>
              <a:t> </a:t>
            </a:r>
            <a:r>
              <a:rPr lang="fr" sz="1150">
                <a:solidFill>
                  <a:srgbClr val="E50000"/>
                </a:solidFill>
                <a:highlight>
                  <a:srgbClr val="FFFFFF"/>
                </a:highlight>
                <a:latin typeface="Courier New"/>
                <a:ea typeface="Courier New"/>
                <a:cs typeface="Courier New"/>
                <a:sym typeface="Courier New"/>
              </a:rPr>
              <a:t>type</a:t>
            </a:r>
            <a:r>
              <a:rPr lang="fr" sz="1150">
                <a:solidFill>
                  <a:schemeClr val="dk1"/>
                </a:solidFill>
                <a:highlight>
                  <a:srgbClr val="FFFFFF"/>
                </a:highlight>
                <a:latin typeface="Courier New"/>
                <a:ea typeface="Courier New"/>
                <a:cs typeface="Courier New"/>
                <a:sym typeface="Courier New"/>
              </a:rPr>
              <a:t>=</a:t>
            </a:r>
            <a:r>
              <a:rPr lang="fr" sz="1150">
                <a:solidFill>
                  <a:srgbClr val="0000FF"/>
                </a:solidFill>
                <a:highlight>
                  <a:srgbClr val="FFFFFF"/>
                </a:highlight>
                <a:latin typeface="Courier New"/>
                <a:ea typeface="Courier New"/>
                <a:cs typeface="Courier New"/>
                <a:sym typeface="Courier New"/>
              </a:rPr>
              <a:t>"button"</a:t>
            </a:r>
            <a:r>
              <a:rPr lang="fr" sz="1150">
                <a:solidFill>
                  <a:schemeClr val="dk1"/>
                </a:solidFill>
                <a:highlight>
                  <a:srgbClr val="FFFFFF"/>
                </a:highlight>
                <a:latin typeface="Courier New"/>
                <a:ea typeface="Courier New"/>
                <a:cs typeface="Courier New"/>
                <a:sym typeface="Courier New"/>
              </a:rPr>
              <a:t> </a:t>
            </a:r>
            <a:r>
              <a:rPr lang="fr" sz="1150">
                <a:solidFill>
                  <a:srgbClr val="E50000"/>
                </a:solidFill>
                <a:highlight>
                  <a:srgbClr val="FFFFFF"/>
                </a:highlight>
                <a:latin typeface="Courier New"/>
                <a:ea typeface="Courier New"/>
                <a:cs typeface="Courier New"/>
                <a:sym typeface="Courier New"/>
              </a:rPr>
              <a:t>aria-expanded</a:t>
            </a:r>
            <a:r>
              <a:rPr lang="fr" sz="1150">
                <a:solidFill>
                  <a:schemeClr val="dk1"/>
                </a:solidFill>
                <a:highlight>
                  <a:srgbClr val="FFFFFF"/>
                </a:highlight>
                <a:latin typeface="Courier New"/>
                <a:ea typeface="Courier New"/>
                <a:cs typeface="Courier New"/>
                <a:sym typeface="Courier New"/>
              </a:rPr>
              <a:t>=</a:t>
            </a:r>
            <a:r>
              <a:rPr lang="fr" sz="1150">
                <a:solidFill>
                  <a:srgbClr val="0000FF"/>
                </a:solidFill>
                <a:highlight>
                  <a:srgbClr val="FFFFFF"/>
                </a:highlight>
                <a:latin typeface="Courier New"/>
                <a:ea typeface="Courier New"/>
                <a:cs typeface="Courier New"/>
                <a:sym typeface="Courier New"/>
              </a:rPr>
              <a:t>"[true/false]"</a:t>
            </a:r>
            <a:r>
              <a:rPr lang="fr" sz="1150">
                <a:solidFill>
                  <a:srgbClr val="800000"/>
                </a:solidFill>
                <a:highlight>
                  <a:srgbClr val="FFFFFF"/>
                </a:highlight>
                <a:latin typeface="Courier New"/>
                <a:ea typeface="Courier New"/>
                <a:cs typeface="Courier New"/>
                <a:sym typeface="Courier New"/>
              </a:rPr>
              <a:t>&gt;</a:t>
            </a:r>
            <a:endParaRPr sz="1150">
              <a:solidFill>
                <a:srgbClr val="800000"/>
              </a:solidFill>
              <a:highlight>
                <a:srgbClr val="FFFFFF"/>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fr" sz="1150">
                <a:solidFill>
                  <a:schemeClr val="dk1"/>
                </a:solidFill>
                <a:highlight>
                  <a:srgbClr val="FFFFFF"/>
                </a:highlight>
                <a:latin typeface="Courier New"/>
                <a:ea typeface="Courier New"/>
                <a:cs typeface="Courier New"/>
                <a:sym typeface="Courier New"/>
              </a:rPr>
              <a:t>Transcription</a:t>
            </a:r>
            <a:endParaRPr sz="1150">
              <a:solidFill>
                <a:schemeClr val="dk1"/>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fr" sz="1150">
                <a:solidFill>
                  <a:srgbClr val="800000"/>
                </a:solidFill>
                <a:highlight>
                  <a:srgbClr val="FFFFFF"/>
                </a:highlight>
                <a:latin typeface="Courier New"/>
                <a:ea typeface="Courier New"/>
                <a:cs typeface="Courier New"/>
                <a:sym typeface="Courier New"/>
              </a:rPr>
              <a:t>&lt;/button&gt;</a:t>
            </a:r>
            <a:endParaRPr sz="1150">
              <a:solidFill>
                <a:srgbClr val="800000"/>
              </a:solidFill>
              <a:highlight>
                <a:srgbClr val="FFFFFF"/>
              </a:highlight>
              <a:latin typeface="Courier New"/>
              <a:ea typeface="Courier New"/>
              <a:cs typeface="Courier New"/>
              <a:sym typeface="Courier New"/>
            </a:endParaRPr>
          </a:p>
        </p:txBody>
      </p:sp>
      <p:sp>
        <p:nvSpPr>
          <p:cNvPr id="675" name="Google Shape;675;p61"/>
          <p:cNvSpPr/>
          <p:nvPr/>
        </p:nvSpPr>
        <p:spPr>
          <a:xfrm>
            <a:off x="4160425" y="1321275"/>
            <a:ext cx="1753800" cy="204600"/>
          </a:xfrm>
          <a:prstGeom prst="rect">
            <a:avLst/>
          </a:prstGeom>
          <a:noFill/>
          <a:ln w="19050" cap="flat" cmpd="sng">
            <a:solidFill>
              <a:srgbClr val="156C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cxnSp>
        <p:nvCxnSpPr>
          <p:cNvPr id="676" name="Google Shape;676;p61"/>
          <p:cNvCxnSpPr>
            <a:stCxn id="670" idx="2"/>
          </p:cNvCxnSpPr>
          <p:nvPr/>
        </p:nvCxnSpPr>
        <p:spPr>
          <a:xfrm>
            <a:off x="4287600" y="751625"/>
            <a:ext cx="281700" cy="514500"/>
          </a:xfrm>
          <a:prstGeom prst="straightConnector1">
            <a:avLst/>
          </a:prstGeom>
          <a:noFill/>
          <a:ln w="9525" cap="flat" cmpd="sng">
            <a:solidFill>
              <a:srgbClr val="156CA5"/>
            </a:solidFill>
            <a:prstDash val="solid"/>
            <a:round/>
            <a:headEnd type="none" w="med" len="med"/>
            <a:tailEnd type="triangle" w="med" len="med"/>
          </a:ln>
        </p:spPr>
      </p:cxnSp>
      <p:sp>
        <p:nvSpPr>
          <p:cNvPr id="677" name="Google Shape;677;p61"/>
          <p:cNvSpPr/>
          <p:nvPr/>
        </p:nvSpPr>
        <p:spPr>
          <a:xfrm>
            <a:off x="4503625" y="1581025"/>
            <a:ext cx="1198200" cy="181200"/>
          </a:xfrm>
          <a:prstGeom prst="rect">
            <a:avLst/>
          </a:prstGeom>
          <a:noFill/>
          <a:ln w="19050"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cxnSp>
        <p:nvCxnSpPr>
          <p:cNvPr id="678" name="Google Shape;678;p61"/>
          <p:cNvCxnSpPr/>
          <p:nvPr/>
        </p:nvCxnSpPr>
        <p:spPr>
          <a:xfrm rot="10800000" flipH="1">
            <a:off x="4900200" y="1817375"/>
            <a:ext cx="173100" cy="582000"/>
          </a:xfrm>
          <a:prstGeom prst="straightConnector1">
            <a:avLst/>
          </a:prstGeom>
          <a:noFill/>
          <a:ln w="9525" cap="flat" cmpd="sng">
            <a:solidFill>
              <a:srgbClr val="674EA7"/>
            </a:solidFill>
            <a:prstDash val="solid"/>
            <a:round/>
            <a:headEnd type="none" w="med" len="med"/>
            <a:tailEnd type="triangle" w="med" len="med"/>
          </a:ln>
        </p:spPr>
      </p:cxnSp>
      <p:sp>
        <p:nvSpPr>
          <p:cNvPr id="679" name="Google Shape;679;p61"/>
          <p:cNvSpPr/>
          <p:nvPr/>
        </p:nvSpPr>
        <p:spPr>
          <a:xfrm>
            <a:off x="5981225" y="1313375"/>
            <a:ext cx="2390100" cy="236700"/>
          </a:xfrm>
          <a:prstGeom prst="roundRect">
            <a:avLst>
              <a:gd name="adj" fmla="val 16667"/>
            </a:avLst>
          </a:prstGeom>
          <a:noFill/>
          <a:ln w="19050" cap="flat" cmpd="sng">
            <a:solidFill>
              <a:srgbClr val="274E13"/>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cxnSp>
        <p:nvCxnSpPr>
          <p:cNvPr id="680" name="Google Shape;680;p61"/>
          <p:cNvCxnSpPr/>
          <p:nvPr/>
        </p:nvCxnSpPr>
        <p:spPr>
          <a:xfrm>
            <a:off x="7235500" y="810725"/>
            <a:ext cx="17700" cy="455400"/>
          </a:xfrm>
          <a:prstGeom prst="straightConnector1">
            <a:avLst/>
          </a:prstGeom>
          <a:noFill/>
          <a:ln w="9525" cap="flat" cmpd="sng">
            <a:solidFill>
              <a:srgbClr val="274E13"/>
            </a:solidFill>
            <a:prstDash val="solid"/>
            <a:round/>
            <a:headEnd type="none" w="med" len="med"/>
            <a:tailEnd type="triangle" w="med" len="med"/>
          </a:ln>
        </p:spPr>
      </p:cxnSp>
      <p:sp>
        <p:nvSpPr>
          <p:cNvPr id="681" name="Google Shape;681;p61"/>
          <p:cNvSpPr txBox="1"/>
          <p:nvPr/>
        </p:nvSpPr>
        <p:spPr>
          <a:xfrm>
            <a:off x="6828850" y="504125"/>
            <a:ext cx="831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b="1">
                <a:solidFill>
                  <a:srgbClr val="274E13"/>
                </a:solidFill>
                <a:latin typeface="Open Sans"/>
                <a:ea typeface="Open Sans"/>
                <a:cs typeface="Open Sans"/>
                <a:sym typeface="Open Sans"/>
              </a:rPr>
              <a:t>Valeur</a:t>
            </a:r>
            <a:endParaRPr sz="1500" b="1">
              <a:solidFill>
                <a:srgbClr val="274E13"/>
              </a:solidFill>
              <a:latin typeface="Open Sans"/>
              <a:ea typeface="Open Sans"/>
              <a:cs typeface="Open Sans"/>
              <a:sym typeface="Open Sans"/>
            </a:endParaRPr>
          </a:p>
        </p:txBody>
      </p:sp>
      <p:cxnSp>
        <p:nvCxnSpPr>
          <p:cNvPr id="682" name="Google Shape;682;p61"/>
          <p:cNvCxnSpPr>
            <a:stCxn id="672" idx="3"/>
          </p:cNvCxnSpPr>
          <p:nvPr/>
        </p:nvCxnSpPr>
        <p:spPr>
          <a:xfrm rot="10800000" flipH="1">
            <a:off x="3546150" y="2051462"/>
            <a:ext cx="399900" cy="197100"/>
          </a:xfrm>
          <a:prstGeom prst="straightConnector1">
            <a:avLst/>
          </a:prstGeom>
          <a:noFill/>
          <a:ln w="9525" cap="flat" cmpd="sng">
            <a:solidFill>
              <a:srgbClr val="156CA5"/>
            </a:solidFill>
            <a:prstDash val="solid"/>
            <a:round/>
            <a:headEnd type="none" w="med" len="med"/>
            <a:tailEnd type="triangle" w="med" len="med"/>
          </a:ln>
        </p:spPr>
      </p:cxnSp>
      <p:cxnSp>
        <p:nvCxnSpPr>
          <p:cNvPr id="683" name="Google Shape;683;p61"/>
          <p:cNvCxnSpPr>
            <a:stCxn id="673" idx="3"/>
          </p:cNvCxnSpPr>
          <p:nvPr/>
        </p:nvCxnSpPr>
        <p:spPr>
          <a:xfrm rot="10800000" flipH="1">
            <a:off x="3546149" y="2103999"/>
            <a:ext cx="682500" cy="1081200"/>
          </a:xfrm>
          <a:prstGeom prst="straightConnector1">
            <a:avLst/>
          </a:prstGeom>
          <a:noFill/>
          <a:ln w="9525" cap="flat" cmpd="sng">
            <a:solidFill>
              <a:srgbClr val="156CA5"/>
            </a:solidFill>
            <a:prstDash val="solid"/>
            <a:round/>
            <a:headEnd type="none" w="med" len="med"/>
            <a:tailEnd type="triangle" w="med" len="med"/>
          </a:ln>
        </p:spPr>
      </p:cxnSp>
      <p:sp>
        <p:nvSpPr>
          <p:cNvPr id="684" name="Google Shape;684;p61"/>
          <p:cNvSpPr txBox="1"/>
          <p:nvPr/>
        </p:nvSpPr>
        <p:spPr>
          <a:xfrm>
            <a:off x="4160425" y="3807425"/>
            <a:ext cx="4497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solidFill>
                  <a:srgbClr val="0D0D0D"/>
                </a:solidFill>
                <a:highlight>
                  <a:srgbClr val="FFFFFF"/>
                </a:highlight>
                <a:latin typeface="Roboto"/>
                <a:ea typeface="Roboto"/>
                <a:cs typeface="Roboto"/>
                <a:sym typeface="Roboto"/>
              </a:rPr>
              <a:t>ARIA (Accessible Rich Internet Applications) : </a:t>
            </a:r>
            <a:r>
              <a:rPr lang="fr" sz="1200" u="sng">
                <a:solidFill>
                  <a:schemeClr val="hlink"/>
                </a:solidFill>
                <a:highlight>
                  <a:srgbClr val="FFFFFF"/>
                </a:highlight>
                <a:latin typeface="Roboto"/>
                <a:ea typeface="Roboto"/>
                <a:cs typeface="Roboto"/>
                <a:sym typeface="Roboto"/>
                <a:hlinkClick r:id="rId5"/>
              </a:rPr>
              <a:t>https://developer.mozilla.org/fr/docs/Web/Accessibility/ARIA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2"/>
          <p:cNvSpPr txBox="1">
            <a:spLocks noGrp="1"/>
          </p:cNvSpPr>
          <p:nvPr>
            <p:ph type="title"/>
          </p:nvPr>
        </p:nvSpPr>
        <p:spPr>
          <a:xfrm>
            <a:off x="311700" y="445025"/>
            <a:ext cx="4139100" cy="86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fr" b="1"/>
              <a:t>Navigation clavier</a:t>
            </a:r>
            <a:endParaRPr b="1">
              <a:highlight>
                <a:schemeClr val="accent6"/>
              </a:highlight>
            </a:endParaRPr>
          </a:p>
        </p:txBody>
      </p:sp>
      <p:pic>
        <p:nvPicPr>
          <p:cNvPr id="690" name="Google Shape;690;p62"/>
          <p:cNvPicPr preferRelativeResize="0"/>
          <p:nvPr/>
        </p:nvPicPr>
        <p:blipFill>
          <a:blip r:embed="rId3">
            <a:alphaModFix/>
          </a:blip>
          <a:stretch>
            <a:fillRect/>
          </a:stretch>
        </p:blipFill>
        <p:spPr>
          <a:xfrm>
            <a:off x="6448475" y="755213"/>
            <a:ext cx="2308775" cy="1031712"/>
          </a:xfrm>
          <a:prstGeom prst="rect">
            <a:avLst/>
          </a:prstGeom>
          <a:noFill/>
          <a:ln w="9525" cap="flat" cmpd="sng">
            <a:solidFill>
              <a:schemeClr val="dk2"/>
            </a:solidFill>
            <a:prstDash val="solid"/>
            <a:round/>
            <a:headEnd type="none" w="sm" len="sm"/>
            <a:tailEnd type="none" w="sm" len="sm"/>
          </a:ln>
        </p:spPr>
      </p:pic>
      <p:pic>
        <p:nvPicPr>
          <p:cNvPr id="691" name="Google Shape;691;p62"/>
          <p:cNvPicPr preferRelativeResize="0"/>
          <p:nvPr/>
        </p:nvPicPr>
        <p:blipFill rotWithShape="1">
          <a:blip r:embed="rId4">
            <a:alphaModFix/>
          </a:blip>
          <a:srcRect r="21966"/>
          <a:stretch/>
        </p:blipFill>
        <p:spPr>
          <a:xfrm>
            <a:off x="4002975" y="1893150"/>
            <a:ext cx="4754274" cy="1863600"/>
          </a:xfrm>
          <a:prstGeom prst="rect">
            <a:avLst/>
          </a:prstGeom>
          <a:noFill/>
          <a:ln w="9525" cap="flat" cmpd="sng">
            <a:solidFill>
              <a:schemeClr val="dk2"/>
            </a:solidFill>
            <a:prstDash val="solid"/>
            <a:round/>
            <a:headEnd type="none" w="sm" len="sm"/>
            <a:tailEnd type="none" w="sm" len="sm"/>
          </a:ln>
        </p:spPr>
      </p:pic>
      <p:sp>
        <p:nvSpPr>
          <p:cNvPr id="692" name="Google Shape;692;p62"/>
          <p:cNvSpPr txBox="1"/>
          <p:nvPr/>
        </p:nvSpPr>
        <p:spPr>
          <a:xfrm>
            <a:off x="311700" y="1153625"/>
            <a:ext cx="25398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200" b="1">
                <a:solidFill>
                  <a:srgbClr val="156CA5"/>
                </a:solidFill>
                <a:latin typeface="Open Sans"/>
                <a:ea typeface="Open Sans"/>
                <a:cs typeface="Open Sans"/>
                <a:sym typeface="Open Sans"/>
              </a:rPr>
              <a:t>Critère RGAA : 12.8</a:t>
            </a:r>
            <a:endParaRPr sz="12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fr" sz="1200" b="1">
                <a:solidFill>
                  <a:srgbClr val="156CA5"/>
                </a:solidFill>
                <a:latin typeface="Open Sans"/>
                <a:ea typeface="Open Sans"/>
                <a:cs typeface="Open Sans"/>
                <a:sym typeface="Open Sans"/>
              </a:rPr>
              <a:t>Impact utilisateur</a:t>
            </a:r>
            <a:br>
              <a:rPr lang="fr" sz="1200">
                <a:solidFill>
                  <a:schemeClr val="dk2"/>
                </a:solidFill>
                <a:latin typeface="Open Sans"/>
                <a:ea typeface="Open Sans"/>
                <a:cs typeface="Open Sans"/>
                <a:sym typeface="Open Sans"/>
              </a:rPr>
            </a:br>
            <a:r>
              <a:rPr lang="fr" sz="1200">
                <a:solidFill>
                  <a:schemeClr val="dk1"/>
                </a:solidFill>
                <a:latin typeface="Open Sans"/>
                <a:ea typeface="Open Sans"/>
                <a:cs typeface="Open Sans"/>
                <a:sym typeface="Open Sans"/>
              </a:rPr>
              <a:t>Personnes en déficience visuelle (lecteur d’écran)</a:t>
            </a:r>
            <a:endParaRPr/>
          </a:p>
        </p:txBody>
      </p:sp>
      <p:cxnSp>
        <p:nvCxnSpPr>
          <p:cNvPr id="693" name="Google Shape;693;p62"/>
          <p:cNvCxnSpPr/>
          <p:nvPr/>
        </p:nvCxnSpPr>
        <p:spPr>
          <a:xfrm flipH="1">
            <a:off x="6448400" y="969550"/>
            <a:ext cx="741000" cy="1385100"/>
          </a:xfrm>
          <a:prstGeom prst="straightConnector1">
            <a:avLst/>
          </a:prstGeom>
          <a:noFill/>
          <a:ln w="9525" cap="flat" cmpd="sng">
            <a:solidFill>
              <a:srgbClr val="156CA5"/>
            </a:solidFill>
            <a:prstDash val="solid"/>
            <a:round/>
            <a:headEnd type="none" w="med" len="med"/>
            <a:tailEnd type="triangle" w="med" len="med"/>
          </a:ln>
        </p:spPr>
      </p:cxnSp>
      <p:sp>
        <p:nvSpPr>
          <p:cNvPr id="694" name="Google Shape;694;p62"/>
          <p:cNvSpPr txBox="1"/>
          <p:nvPr/>
        </p:nvSpPr>
        <p:spPr>
          <a:xfrm>
            <a:off x="311700" y="2425625"/>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b="1">
                <a:solidFill>
                  <a:srgbClr val="156CA5"/>
                </a:solidFill>
                <a:latin typeface="Open Sans"/>
                <a:ea typeface="Open Sans"/>
                <a:cs typeface="Open Sans"/>
                <a:sym typeface="Open Sans"/>
              </a:rPr>
              <a:t>Définition d’un lien d’évitement (skip link) :</a:t>
            </a:r>
            <a:br>
              <a:rPr lang="fr"/>
            </a:br>
            <a:r>
              <a:rPr lang="fr" sz="1200"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https://www.w3schools.com/accessibility/accessibility_skip_links.php</a:t>
            </a:r>
            <a:endParaRPr sz="12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Composants techniques</a:t>
            </a:r>
            <a:endParaRPr>
              <a:highlight>
                <a:schemeClr val="accent6"/>
              </a:highlight>
            </a:endParaRPr>
          </a:p>
        </p:txBody>
      </p:sp>
      <p:sp>
        <p:nvSpPr>
          <p:cNvPr id="700" name="Google Shape;700;p63"/>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Choix des composants : </a:t>
            </a:r>
            <a:endParaRPr/>
          </a:p>
          <a:p>
            <a:pPr marL="457200" lvl="0" indent="-342900" algn="l" rtl="0">
              <a:spcBef>
                <a:spcPts val="0"/>
              </a:spcBef>
              <a:spcAft>
                <a:spcPts val="0"/>
              </a:spcAft>
              <a:buSzPts val="1800"/>
              <a:buChar char="●"/>
            </a:pPr>
            <a:r>
              <a:rPr lang="fr"/>
              <a:t>Gestionnaire de cookies</a:t>
            </a:r>
            <a:endParaRPr/>
          </a:p>
          <a:p>
            <a:pPr marL="457200" lvl="0" indent="-342900" algn="l" rtl="0">
              <a:spcBef>
                <a:spcPts val="0"/>
              </a:spcBef>
              <a:spcAft>
                <a:spcPts val="0"/>
              </a:spcAft>
              <a:buSzPts val="1800"/>
              <a:buChar char="●"/>
            </a:pPr>
            <a:r>
              <a:rPr lang="fr"/>
              <a:t>Sécurisation des formulaires</a:t>
            </a:r>
            <a:endParaRPr/>
          </a:p>
          <a:p>
            <a:pPr marL="457200" lvl="0" indent="-342900" algn="l" rtl="0">
              <a:spcBef>
                <a:spcPts val="0"/>
              </a:spcBef>
              <a:spcAft>
                <a:spcPts val="0"/>
              </a:spcAft>
              <a:buSzPts val="1800"/>
              <a:buChar char="●"/>
            </a:pPr>
            <a:r>
              <a:rPr lang="fr"/>
              <a:t>Player</a:t>
            </a:r>
            <a:endParaRPr/>
          </a:p>
          <a:p>
            <a:pPr marL="457200" lvl="0" indent="-342900" algn="l" rtl="0">
              <a:spcBef>
                <a:spcPts val="0"/>
              </a:spcBef>
              <a:spcAft>
                <a:spcPts val="0"/>
              </a:spcAft>
              <a:buSzPts val="1800"/>
              <a:buChar char="●"/>
            </a:pPr>
            <a:r>
              <a:rPr lang="fr"/>
              <a:t>Enquêtes en ligne</a:t>
            </a:r>
            <a:endParaRPr/>
          </a:p>
          <a:p>
            <a:pPr marL="457200" lvl="0" indent="-342900" algn="l" rtl="0">
              <a:spcBef>
                <a:spcPts val="0"/>
              </a:spcBef>
              <a:spcAft>
                <a:spcPts val="0"/>
              </a:spcAft>
              <a:buSzPts val="1800"/>
              <a:buChar char="●"/>
            </a:pPr>
            <a:r>
              <a:rPr lang="fr"/>
              <a:t>Cartes géographiques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C’est parti pour 40 min !</a:t>
            </a:r>
            <a:r>
              <a:rPr lang="fr"/>
              <a:t> </a:t>
            </a:r>
            <a:endParaRPr/>
          </a:p>
        </p:txBody>
      </p:sp>
      <p:sp>
        <p:nvSpPr>
          <p:cNvPr id="214" name="Google Shape;214;p28"/>
          <p:cNvSpPr txBox="1">
            <a:spLocks noGrp="1"/>
          </p:cNvSpPr>
          <p:nvPr>
            <p:ph type="body" idx="1"/>
          </p:nvPr>
        </p:nvSpPr>
        <p:spPr>
          <a:xfrm>
            <a:off x="914100" y="1115450"/>
            <a:ext cx="7918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 : présentation du contexte</a:t>
            </a:r>
            <a:endParaRPr/>
          </a:p>
          <a:p>
            <a:pPr marL="0" lvl="0" indent="0" algn="l" rtl="0">
              <a:spcBef>
                <a:spcPts val="0"/>
              </a:spcBef>
              <a:spcAft>
                <a:spcPts val="0"/>
              </a:spcAft>
              <a:buNone/>
            </a:pPr>
            <a:r>
              <a:rPr lang="fr"/>
              <a:t>Accessibilité numérique : les fondamentaux</a:t>
            </a:r>
            <a:endParaRPr/>
          </a:p>
          <a:p>
            <a:pPr marL="0" lvl="0" indent="0" algn="l" rtl="0">
              <a:spcBef>
                <a:spcPts val="0"/>
              </a:spcBef>
              <a:spcAft>
                <a:spcPts val="0"/>
              </a:spcAft>
              <a:buNone/>
            </a:pPr>
            <a:r>
              <a:rPr lang="fr"/>
              <a:t>Méthodologie projet</a:t>
            </a:r>
            <a:endParaRPr/>
          </a:p>
          <a:p>
            <a:pPr marL="0" lvl="0" indent="0" algn="l" rtl="0">
              <a:spcBef>
                <a:spcPts val="0"/>
              </a:spcBef>
              <a:spcAft>
                <a:spcPts val="0"/>
              </a:spcAft>
              <a:buNone/>
            </a:pPr>
            <a:r>
              <a:rPr lang="fr"/>
              <a:t>Conception axée accessibilité</a:t>
            </a:r>
            <a:endParaRPr/>
          </a:p>
          <a:p>
            <a:pPr marL="0" lvl="0" indent="0" algn="l" rtl="0">
              <a:spcBef>
                <a:spcPts val="0"/>
              </a:spcBef>
              <a:spcAft>
                <a:spcPts val="0"/>
              </a:spcAft>
              <a:buNone/>
            </a:pPr>
            <a:r>
              <a:rPr lang="fr"/>
              <a:t>Recette et développement</a:t>
            </a:r>
            <a:endParaRPr/>
          </a:p>
          <a:p>
            <a:pPr marL="0" lvl="0" indent="0" algn="l" rtl="0">
              <a:spcBef>
                <a:spcPts val="0"/>
              </a:spcBef>
              <a:spcAft>
                <a:spcPts val="0"/>
              </a:spcAft>
              <a:buNone/>
            </a:pPr>
            <a:r>
              <a:rPr lang="fr"/>
              <a:t>Conclusion : réussites et limites</a:t>
            </a:r>
            <a:endParaRPr/>
          </a:p>
          <a:p>
            <a:pPr marL="0" lvl="0" indent="0" algn="l" rtl="0">
              <a:spcBef>
                <a:spcPts val="0"/>
              </a:spcBef>
              <a:spcAft>
                <a:spcPts val="0"/>
              </a:spcAft>
              <a:buNone/>
            </a:pPr>
            <a:r>
              <a:rPr lang="fr"/>
              <a:t>—</a:t>
            </a:r>
            <a:endParaRPr/>
          </a:p>
          <a:p>
            <a:pPr marL="0" lvl="0" indent="0" algn="l" rtl="0">
              <a:spcBef>
                <a:spcPts val="0"/>
              </a:spcBef>
              <a:spcAft>
                <a:spcPts val="0"/>
              </a:spcAft>
              <a:buNone/>
            </a:pPr>
            <a:r>
              <a:rPr lang="fr"/>
              <a:t>Questions / Réponses</a:t>
            </a:r>
            <a:endParaRPr/>
          </a:p>
        </p:txBody>
      </p:sp>
      <p:sp>
        <p:nvSpPr>
          <p:cNvPr id="215" name="Google Shape;215;p28"/>
          <p:cNvSpPr txBox="1">
            <a:spLocks noGrp="1"/>
          </p:cNvSpPr>
          <p:nvPr>
            <p:ph type="body" idx="1"/>
          </p:nvPr>
        </p:nvSpPr>
        <p:spPr>
          <a:xfrm>
            <a:off x="422475" y="1115450"/>
            <a:ext cx="491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fr">
                <a:solidFill>
                  <a:srgbClr val="156CA5"/>
                </a:solidFill>
              </a:rPr>
              <a:t>4’</a:t>
            </a:r>
            <a:endParaRPr>
              <a:solidFill>
                <a:srgbClr val="156CA5"/>
              </a:solidFill>
            </a:endParaRPr>
          </a:p>
          <a:p>
            <a:pPr marL="0" lvl="0" indent="0" algn="l" rtl="0">
              <a:spcBef>
                <a:spcPts val="0"/>
              </a:spcBef>
              <a:spcAft>
                <a:spcPts val="0"/>
              </a:spcAft>
              <a:buSzPts val="852"/>
              <a:buNone/>
            </a:pPr>
            <a:r>
              <a:rPr lang="fr">
                <a:solidFill>
                  <a:srgbClr val="156CA5"/>
                </a:solidFill>
              </a:rPr>
              <a:t>7’</a:t>
            </a:r>
            <a:endParaRPr>
              <a:solidFill>
                <a:srgbClr val="156CA5"/>
              </a:solidFill>
            </a:endParaRPr>
          </a:p>
          <a:p>
            <a:pPr marL="0" lvl="0" indent="0" algn="l" rtl="0">
              <a:spcBef>
                <a:spcPts val="0"/>
              </a:spcBef>
              <a:spcAft>
                <a:spcPts val="0"/>
              </a:spcAft>
              <a:buSzPts val="852"/>
              <a:buNone/>
            </a:pPr>
            <a:r>
              <a:rPr lang="fr">
                <a:solidFill>
                  <a:srgbClr val="156CA5"/>
                </a:solidFill>
              </a:rPr>
              <a:t>4’</a:t>
            </a:r>
            <a:endParaRPr>
              <a:solidFill>
                <a:srgbClr val="156CA5"/>
              </a:solidFill>
            </a:endParaRPr>
          </a:p>
          <a:p>
            <a:pPr marL="0" lvl="0" indent="0" algn="l" rtl="0">
              <a:spcBef>
                <a:spcPts val="0"/>
              </a:spcBef>
              <a:spcAft>
                <a:spcPts val="0"/>
              </a:spcAft>
              <a:buSzPts val="852"/>
              <a:buNone/>
            </a:pPr>
            <a:r>
              <a:rPr lang="fr">
                <a:solidFill>
                  <a:srgbClr val="156CA5"/>
                </a:solidFill>
              </a:rPr>
              <a:t>12’</a:t>
            </a:r>
            <a:endParaRPr>
              <a:solidFill>
                <a:srgbClr val="156CA5"/>
              </a:solidFill>
            </a:endParaRPr>
          </a:p>
          <a:p>
            <a:pPr marL="0" lvl="0" indent="0" algn="l" rtl="0">
              <a:spcBef>
                <a:spcPts val="0"/>
              </a:spcBef>
              <a:spcAft>
                <a:spcPts val="0"/>
              </a:spcAft>
              <a:buSzPts val="852"/>
              <a:buNone/>
            </a:pPr>
            <a:r>
              <a:rPr lang="fr">
                <a:solidFill>
                  <a:srgbClr val="156CA5"/>
                </a:solidFill>
              </a:rPr>
              <a:t>4’</a:t>
            </a:r>
            <a:endParaRPr>
              <a:solidFill>
                <a:srgbClr val="156CA5"/>
              </a:solidFill>
            </a:endParaRPr>
          </a:p>
          <a:p>
            <a:pPr marL="0" lvl="0" indent="0" algn="l" rtl="0">
              <a:spcBef>
                <a:spcPts val="0"/>
              </a:spcBef>
              <a:spcAft>
                <a:spcPts val="0"/>
              </a:spcAft>
              <a:buSzPts val="852"/>
              <a:buNone/>
            </a:pPr>
            <a:r>
              <a:rPr lang="fr">
                <a:solidFill>
                  <a:srgbClr val="156CA5"/>
                </a:solidFill>
              </a:rPr>
              <a:t>4’</a:t>
            </a:r>
            <a:endParaRPr>
              <a:solidFill>
                <a:srgbClr val="156CA5"/>
              </a:solidFill>
            </a:endParaRPr>
          </a:p>
          <a:p>
            <a:pPr marL="0" lvl="0" indent="0" algn="l" rtl="0">
              <a:spcBef>
                <a:spcPts val="0"/>
              </a:spcBef>
              <a:spcAft>
                <a:spcPts val="0"/>
              </a:spcAft>
              <a:buSzPts val="852"/>
              <a:buNone/>
            </a:pPr>
            <a:endParaRPr>
              <a:solidFill>
                <a:srgbClr val="156CA5"/>
              </a:solidFill>
            </a:endParaRPr>
          </a:p>
          <a:p>
            <a:pPr marL="0" lvl="0" indent="0" algn="l" rtl="0">
              <a:spcBef>
                <a:spcPts val="0"/>
              </a:spcBef>
              <a:spcAft>
                <a:spcPts val="0"/>
              </a:spcAft>
              <a:buSzPts val="852"/>
              <a:buNone/>
            </a:pPr>
            <a:r>
              <a:rPr lang="fr">
                <a:solidFill>
                  <a:srgbClr val="156CA5"/>
                </a:solidFill>
              </a:rPr>
              <a:t>5’</a:t>
            </a:r>
            <a:endParaRPr>
              <a:solidFill>
                <a:srgbClr val="156CA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Gestionnaire de cookies</a:t>
            </a:r>
            <a:endParaRPr>
              <a:highlight>
                <a:schemeClr val="accent6"/>
              </a:highlight>
            </a:endParaRPr>
          </a:p>
        </p:txBody>
      </p:sp>
      <p:sp>
        <p:nvSpPr>
          <p:cNvPr id="706" name="Google Shape;706;p64"/>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t>Orejime</a:t>
            </a:r>
            <a:endParaRPr b="1"/>
          </a:p>
          <a:p>
            <a:pPr marL="457200" lvl="0" indent="-342900" algn="l" rtl="0">
              <a:spcBef>
                <a:spcPts val="0"/>
              </a:spcBef>
              <a:spcAft>
                <a:spcPts val="0"/>
              </a:spcAft>
              <a:buSzPts val="1800"/>
              <a:buChar char="●"/>
            </a:pPr>
            <a:r>
              <a:rPr lang="fr"/>
              <a:t>100% accessible, gratuit, open-source</a:t>
            </a:r>
            <a:endParaRPr/>
          </a:p>
          <a:p>
            <a:pPr marL="457200" lvl="0" indent="-342900" algn="l" rtl="0">
              <a:spcBef>
                <a:spcPts val="0"/>
              </a:spcBef>
              <a:spcAft>
                <a:spcPts val="0"/>
              </a:spcAft>
              <a:buSzPts val="1800"/>
              <a:buChar char="●"/>
            </a:pPr>
            <a:r>
              <a:rPr lang="fr" u="sng">
                <a:solidFill>
                  <a:schemeClr val="hlink"/>
                </a:solidFill>
                <a:hlinkClick r:id="rId3"/>
              </a:rPr>
              <a:t>https://orejime.empreintedigitale.fr/</a:t>
            </a:r>
            <a:r>
              <a:rPr lang="fr"/>
              <a:t> </a:t>
            </a:r>
            <a:endParaRPr/>
          </a:p>
          <a:p>
            <a:pPr marL="0" lvl="0" indent="0" algn="l" rtl="0">
              <a:spcBef>
                <a:spcPts val="0"/>
              </a:spcBef>
              <a:spcAft>
                <a:spcPts val="0"/>
              </a:spcAft>
              <a:buNone/>
            </a:pPr>
            <a:endParaRPr/>
          </a:p>
          <a:p>
            <a:pPr marL="0" lvl="0" indent="0" algn="l" rtl="0">
              <a:spcBef>
                <a:spcPts val="0"/>
              </a:spcBef>
              <a:spcAft>
                <a:spcPts val="0"/>
              </a:spcAft>
              <a:buNone/>
            </a:pPr>
            <a:r>
              <a:rPr lang="fr" b="1"/>
              <a:t>tarteaucitron</a:t>
            </a:r>
            <a:endParaRPr b="1"/>
          </a:p>
          <a:p>
            <a:pPr marL="457200" lvl="0" indent="-342900" algn="l" rtl="0">
              <a:spcBef>
                <a:spcPts val="0"/>
              </a:spcBef>
              <a:spcAft>
                <a:spcPts val="0"/>
              </a:spcAft>
              <a:buSzPts val="1800"/>
              <a:buChar char="●"/>
            </a:pPr>
            <a:r>
              <a:rPr lang="fr"/>
              <a:t>Non accessible par défaut</a:t>
            </a:r>
            <a:endParaRPr/>
          </a:p>
          <a:p>
            <a:pPr marL="457200" lvl="0" indent="-342900" algn="l" rtl="0">
              <a:spcBef>
                <a:spcPts val="0"/>
              </a:spcBef>
              <a:spcAft>
                <a:spcPts val="0"/>
              </a:spcAft>
              <a:buSzPts val="1800"/>
              <a:buChar char="●"/>
            </a:pPr>
            <a:r>
              <a:rPr lang="fr"/>
              <a:t>Nécessite beaucoup de code custom</a:t>
            </a:r>
            <a:endParaRPr/>
          </a:p>
          <a:p>
            <a:pPr marL="457200" lvl="0" indent="-342900" algn="l" rtl="0">
              <a:spcBef>
                <a:spcPts val="0"/>
              </a:spcBef>
              <a:spcAft>
                <a:spcPts val="0"/>
              </a:spcAft>
              <a:buSzPts val="1800"/>
              <a:buChar char="●"/>
            </a:pPr>
            <a:r>
              <a:rPr lang="fr" u="sng">
                <a:solidFill>
                  <a:schemeClr val="hlink"/>
                </a:solidFill>
                <a:hlinkClick r:id="rId4"/>
              </a:rPr>
              <a:t>https://tarteaucitron.io/fr/</a:t>
            </a:r>
            <a:r>
              <a:rPr lang="fr"/>
              <a:t> </a:t>
            </a:r>
            <a:endParaRPr/>
          </a:p>
        </p:txBody>
      </p:sp>
      <p:grpSp>
        <p:nvGrpSpPr>
          <p:cNvPr id="707" name="Google Shape;707;p64"/>
          <p:cNvGrpSpPr/>
          <p:nvPr/>
        </p:nvGrpSpPr>
        <p:grpSpPr>
          <a:xfrm>
            <a:off x="1437825" y="1277000"/>
            <a:ext cx="159900" cy="160200"/>
            <a:chOff x="4325300" y="2696525"/>
            <a:chExt cx="159900" cy="160200"/>
          </a:xfrm>
        </p:grpSpPr>
        <p:sp>
          <p:nvSpPr>
            <p:cNvPr id="708" name="Google Shape;708;p64"/>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09" name="Google Shape;709;p64"/>
            <p:cNvPicPr preferRelativeResize="0"/>
            <p:nvPr/>
          </p:nvPicPr>
          <p:blipFill>
            <a:blip r:embed="rId5">
              <a:alphaModFix/>
            </a:blip>
            <a:stretch>
              <a:fillRect/>
            </a:stretch>
          </p:blipFill>
          <p:spPr>
            <a:xfrm>
              <a:off x="4362000" y="2743500"/>
              <a:ext cx="86500" cy="66250"/>
            </a:xfrm>
            <a:prstGeom prst="rect">
              <a:avLst/>
            </a:prstGeom>
            <a:noFill/>
            <a:ln>
              <a:noFill/>
            </a:ln>
          </p:spPr>
        </p:pic>
      </p:grpSp>
      <p:grpSp>
        <p:nvGrpSpPr>
          <p:cNvPr id="710" name="Google Shape;710;p64"/>
          <p:cNvGrpSpPr/>
          <p:nvPr/>
        </p:nvGrpSpPr>
        <p:grpSpPr>
          <a:xfrm>
            <a:off x="2046650" y="2807625"/>
            <a:ext cx="159900" cy="160200"/>
            <a:chOff x="4325300" y="3471975"/>
            <a:chExt cx="159900" cy="160200"/>
          </a:xfrm>
        </p:grpSpPr>
        <p:sp>
          <p:nvSpPr>
            <p:cNvPr id="711" name="Google Shape;711;p64"/>
            <p:cNvSpPr/>
            <p:nvPr/>
          </p:nvSpPr>
          <p:spPr>
            <a:xfrm>
              <a:off x="4325300" y="3471975"/>
              <a:ext cx="159900" cy="160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1F47"/>
                </a:solidFill>
                <a:latin typeface="Open Sans Light"/>
                <a:ea typeface="Open Sans Light"/>
                <a:cs typeface="Open Sans Light"/>
                <a:sym typeface="Open Sans Light"/>
              </a:endParaRPr>
            </a:p>
          </p:txBody>
        </p:sp>
        <p:sp>
          <p:nvSpPr>
            <p:cNvPr id="712" name="Google Shape;712;p64"/>
            <p:cNvSpPr/>
            <p:nvPr/>
          </p:nvSpPr>
          <p:spPr>
            <a:xfrm>
              <a:off x="4373525" y="3544875"/>
              <a:ext cx="63300" cy="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Sécurisation des formulaires</a:t>
            </a:r>
            <a:endParaRPr>
              <a:highlight>
                <a:schemeClr val="accent6"/>
              </a:highlight>
            </a:endParaRPr>
          </a:p>
        </p:txBody>
      </p:sp>
      <p:sp>
        <p:nvSpPr>
          <p:cNvPr id="718" name="Google Shape;718;p65"/>
          <p:cNvSpPr txBox="1">
            <a:spLocks noGrp="1"/>
          </p:cNvSpPr>
          <p:nvPr>
            <p:ph type="body" idx="1"/>
          </p:nvPr>
        </p:nvSpPr>
        <p:spPr>
          <a:xfrm>
            <a:off x="311700" y="1152475"/>
            <a:ext cx="4731000" cy="34164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fr" b="1"/>
              <a:t>Honeypot</a:t>
            </a:r>
            <a:endParaRPr b="1"/>
          </a:p>
          <a:p>
            <a:pPr marL="457200" lvl="0" indent="-304165" algn="l" rtl="0">
              <a:spcBef>
                <a:spcPts val="0"/>
              </a:spcBef>
              <a:spcAft>
                <a:spcPts val="0"/>
              </a:spcAft>
              <a:buSzPct val="100000"/>
              <a:buChar char="●"/>
            </a:pPr>
            <a:r>
              <a:rPr lang="fr"/>
              <a:t>100% accessible</a:t>
            </a:r>
            <a:endParaRPr/>
          </a:p>
          <a:p>
            <a:pPr marL="457200" lvl="0" indent="-304165" algn="l" rtl="0">
              <a:spcBef>
                <a:spcPts val="0"/>
              </a:spcBef>
              <a:spcAft>
                <a:spcPts val="0"/>
              </a:spcAft>
              <a:buSzPct val="100000"/>
              <a:buChar char="●"/>
            </a:pPr>
            <a:r>
              <a:rPr lang="fr" u="sng">
                <a:solidFill>
                  <a:schemeClr val="hlink"/>
                </a:solidFill>
                <a:hlinkClick r:id="rId3"/>
              </a:rPr>
              <a:t>https://www.drupal.org/project/honeypot</a:t>
            </a:r>
            <a:r>
              <a:rPr lang="fr"/>
              <a:t> </a:t>
            </a:r>
            <a:endParaRPr/>
          </a:p>
          <a:p>
            <a:pPr marL="0" lvl="0" indent="0" algn="l" rtl="0">
              <a:spcBef>
                <a:spcPts val="0"/>
              </a:spcBef>
              <a:spcAft>
                <a:spcPts val="0"/>
              </a:spcAft>
              <a:buNone/>
            </a:pPr>
            <a:endParaRPr/>
          </a:p>
          <a:p>
            <a:pPr marL="0" lvl="0" indent="0" algn="l" rtl="0">
              <a:spcBef>
                <a:spcPts val="0"/>
              </a:spcBef>
              <a:spcAft>
                <a:spcPts val="0"/>
              </a:spcAft>
              <a:buNone/>
            </a:pPr>
            <a:r>
              <a:rPr lang="fr" b="1"/>
              <a:t>hCaptcha</a:t>
            </a:r>
            <a:endParaRPr b="1"/>
          </a:p>
          <a:p>
            <a:pPr marL="457200" lvl="0" indent="-304165" algn="l" rtl="0">
              <a:spcBef>
                <a:spcPts val="0"/>
              </a:spcBef>
              <a:spcAft>
                <a:spcPts val="0"/>
              </a:spcAft>
              <a:buSzPct val="100000"/>
              <a:buChar char="●"/>
            </a:pPr>
            <a:r>
              <a:rPr lang="fr"/>
              <a:t>Conforme au RGAA </a:t>
            </a:r>
            <a:endParaRPr/>
          </a:p>
          <a:p>
            <a:pPr marL="457200" lvl="0" indent="-304165" algn="l" rtl="0">
              <a:spcBef>
                <a:spcPts val="0"/>
              </a:spcBef>
              <a:spcAft>
                <a:spcPts val="0"/>
              </a:spcAft>
              <a:buSzPct val="100000"/>
              <a:buChar char="●"/>
            </a:pPr>
            <a:r>
              <a:rPr lang="fr"/>
              <a:t>Mais n’est pas forcément dans l’esprit de l’accessibilité</a:t>
            </a:r>
            <a:endParaRPr/>
          </a:p>
          <a:p>
            <a:pPr marL="457200" lvl="0" indent="-304165" algn="l" rtl="0">
              <a:spcBef>
                <a:spcPts val="0"/>
              </a:spcBef>
              <a:spcAft>
                <a:spcPts val="0"/>
              </a:spcAft>
              <a:buSzPct val="100000"/>
              <a:buChar char="●"/>
            </a:pPr>
            <a:r>
              <a:rPr lang="fr"/>
              <a:t>Gratuit jusqu’à 1M requêtes/mois</a:t>
            </a:r>
            <a:endParaRPr/>
          </a:p>
          <a:p>
            <a:pPr marL="457200" lvl="0" indent="-304165" algn="l" rtl="0">
              <a:spcBef>
                <a:spcPts val="0"/>
              </a:spcBef>
              <a:spcAft>
                <a:spcPts val="0"/>
              </a:spcAft>
              <a:buSzPct val="100000"/>
              <a:buChar char="●"/>
            </a:pPr>
            <a:r>
              <a:rPr lang="fr" u="sng">
                <a:solidFill>
                  <a:schemeClr val="hlink"/>
                </a:solidFill>
                <a:hlinkClick r:id="rId4"/>
              </a:rPr>
              <a:t>https://www.hcaptcha.com/</a:t>
            </a:r>
            <a:r>
              <a:rPr lang="fr"/>
              <a:t> </a:t>
            </a:r>
            <a:endParaRPr/>
          </a:p>
          <a:p>
            <a:pPr marL="457200" lvl="0" indent="0" algn="l" rtl="0">
              <a:spcBef>
                <a:spcPts val="0"/>
              </a:spcBef>
              <a:spcAft>
                <a:spcPts val="0"/>
              </a:spcAft>
              <a:buNone/>
            </a:pPr>
            <a:endParaRPr/>
          </a:p>
          <a:p>
            <a:pPr marL="0" lvl="0" indent="0" algn="l" rtl="0">
              <a:spcBef>
                <a:spcPts val="0"/>
              </a:spcBef>
              <a:spcAft>
                <a:spcPts val="0"/>
              </a:spcAft>
              <a:buNone/>
            </a:pPr>
            <a:r>
              <a:rPr lang="fr" b="1"/>
              <a:t>Friendly Captcha</a:t>
            </a:r>
            <a:endParaRPr b="1"/>
          </a:p>
          <a:p>
            <a:pPr marL="457200" lvl="0" indent="-304165" algn="l" rtl="0">
              <a:spcBef>
                <a:spcPts val="0"/>
              </a:spcBef>
              <a:spcAft>
                <a:spcPts val="0"/>
              </a:spcAft>
              <a:buSzPct val="100000"/>
              <a:buChar char="●"/>
            </a:pPr>
            <a:r>
              <a:rPr lang="fr"/>
              <a:t>100% accessible mais payant </a:t>
            </a:r>
            <a:endParaRPr/>
          </a:p>
          <a:p>
            <a:pPr marL="457200" lvl="0" indent="-304165" algn="l" rtl="0">
              <a:spcBef>
                <a:spcPts val="0"/>
              </a:spcBef>
              <a:spcAft>
                <a:spcPts val="0"/>
              </a:spcAft>
              <a:buSzPct val="100000"/>
              <a:buChar char="●"/>
            </a:pPr>
            <a:r>
              <a:rPr lang="fr" u="sng">
                <a:solidFill>
                  <a:schemeClr val="hlink"/>
                </a:solidFill>
                <a:hlinkClick r:id="rId5"/>
              </a:rPr>
              <a:t>https://friendlycaptcha.com/fr/</a:t>
            </a:r>
            <a:r>
              <a:rPr lang="fr"/>
              <a:t> </a:t>
            </a:r>
            <a:endParaRPr/>
          </a:p>
        </p:txBody>
      </p:sp>
      <p:sp>
        <p:nvSpPr>
          <p:cNvPr id="719" name="Google Shape;719;p65"/>
          <p:cNvSpPr txBox="1">
            <a:spLocks noGrp="1"/>
          </p:cNvSpPr>
          <p:nvPr>
            <p:ph type="body" idx="2"/>
          </p:nvPr>
        </p:nvSpPr>
        <p:spPr>
          <a:xfrm>
            <a:off x="5116825" y="1152475"/>
            <a:ext cx="3715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 sz="1150" b="1"/>
              <a:t>CleanTalk</a:t>
            </a:r>
            <a:endParaRPr sz="1150" b="1"/>
          </a:p>
          <a:p>
            <a:pPr marL="457200" lvl="0" indent="-301625" algn="l" rtl="0">
              <a:spcBef>
                <a:spcPts val="0"/>
              </a:spcBef>
              <a:spcAft>
                <a:spcPts val="0"/>
              </a:spcAft>
              <a:buSzPts val="1150"/>
              <a:buChar char="●"/>
            </a:pPr>
            <a:r>
              <a:rPr lang="fr" sz="1150"/>
              <a:t>100% accessible mais peu RGPD friendly</a:t>
            </a:r>
            <a:endParaRPr sz="1150"/>
          </a:p>
          <a:p>
            <a:pPr marL="457200" lvl="0" indent="-301625" algn="l" rtl="0">
              <a:spcBef>
                <a:spcPts val="0"/>
              </a:spcBef>
              <a:spcAft>
                <a:spcPts val="0"/>
              </a:spcAft>
              <a:buSzPts val="1150"/>
              <a:buChar char="●"/>
            </a:pPr>
            <a:r>
              <a:rPr lang="fr" sz="1150" u="sng">
                <a:solidFill>
                  <a:schemeClr val="hlink"/>
                </a:solidFill>
                <a:hlinkClick r:id="rId6"/>
              </a:rPr>
              <a:t>https://cleantalk.org/</a:t>
            </a:r>
            <a:r>
              <a:rPr lang="fr" sz="1150"/>
              <a:t> </a:t>
            </a:r>
            <a:endParaRPr sz="1150"/>
          </a:p>
          <a:p>
            <a:pPr marL="0" lvl="0" indent="0" algn="l" rtl="0">
              <a:spcBef>
                <a:spcPts val="0"/>
              </a:spcBef>
              <a:spcAft>
                <a:spcPts val="0"/>
              </a:spcAft>
              <a:buNone/>
            </a:pPr>
            <a:endParaRPr sz="1150"/>
          </a:p>
          <a:p>
            <a:pPr marL="0" lvl="0" indent="0" algn="l" rtl="0">
              <a:spcBef>
                <a:spcPts val="0"/>
              </a:spcBef>
              <a:spcAft>
                <a:spcPts val="0"/>
              </a:spcAft>
              <a:buClr>
                <a:schemeClr val="dk1"/>
              </a:buClr>
              <a:buSzPts val="1100"/>
              <a:buFont typeface="Arial"/>
              <a:buNone/>
            </a:pPr>
            <a:r>
              <a:rPr lang="fr" sz="1150" b="1"/>
              <a:t>Google reCAPTCHA</a:t>
            </a:r>
            <a:endParaRPr sz="1150" b="1"/>
          </a:p>
          <a:p>
            <a:pPr marL="457200" lvl="0" indent="-301625" algn="l" rtl="0">
              <a:spcBef>
                <a:spcPts val="0"/>
              </a:spcBef>
              <a:spcAft>
                <a:spcPts val="0"/>
              </a:spcAft>
              <a:buSzPts val="1150"/>
              <a:buChar char="●"/>
            </a:pPr>
            <a:r>
              <a:rPr lang="fr" sz="1150"/>
              <a:t>ni RGAA ni RGPD friendly</a:t>
            </a:r>
            <a:endParaRPr sz="1150"/>
          </a:p>
          <a:p>
            <a:pPr marL="457200" lvl="0" indent="-301625" algn="l" rtl="0">
              <a:spcBef>
                <a:spcPts val="0"/>
              </a:spcBef>
              <a:spcAft>
                <a:spcPts val="0"/>
              </a:spcAft>
              <a:buSzPts val="1150"/>
              <a:buChar char="●"/>
            </a:pPr>
            <a:r>
              <a:rPr lang="fr" sz="1150" u="sng">
                <a:solidFill>
                  <a:schemeClr val="hlink"/>
                </a:solidFill>
                <a:hlinkClick r:id="rId7"/>
              </a:rPr>
              <a:t>https://www.google.com/recaptcha/about/</a:t>
            </a:r>
            <a:r>
              <a:rPr lang="fr" sz="1150"/>
              <a:t> </a:t>
            </a:r>
            <a:endParaRPr sz="1150"/>
          </a:p>
          <a:p>
            <a:pPr marL="0" lvl="0" indent="0" algn="l" rtl="0">
              <a:spcBef>
                <a:spcPts val="0"/>
              </a:spcBef>
              <a:spcAft>
                <a:spcPts val="0"/>
              </a:spcAft>
              <a:buNone/>
            </a:pPr>
            <a:endParaRPr sz="1150" b="1"/>
          </a:p>
          <a:p>
            <a:pPr marL="0" lvl="0" indent="0" algn="l" rtl="0">
              <a:spcBef>
                <a:spcPts val="0"/>
              </a:spcBef>
              <a:spcAft>
                <a:spcPts val="0"/>
              </a:spcAft>
              <a:buNone/>
            </a:pPr>
            <a:r>
              <a:rPr lang="fr" sz="1150" b="1"/>
              <a:t>CaptchEtat</a:t>
            </a:r>
            <a:endParaRPr sz="1150" b="1"/>
          </a:p>
          <a:p>
            <a:pPr marL="457200" lvl="0" indent="-301625" algn="l" rtl="0">
              <a:spcBef>
                <a:spcPts val="0"/>
              </a:spcBef>
              <a:spcAft>
                <a:spcPts val="0"/>
              </a:spcAft>
              <a:buSzPts val="1150"/>
              <a:buChar char="●"/>
            </a:pPr>
            <a:r>
              <a:rPr lang="fr" sz="1150"/>
              <a:t>Un captcha développé pour les sites gouvernementaux … non accessible </a:t>
            </a:r>
            <a:endParaRPr sz="1150"/>
          </a:p>
          <a:p>
            <a:pPr marL="457200" lvl="0" indent="-301625" algn="l" rtl="0">
              <a:spcBef>
                <a:spcPts val="0"/>
              </a:spcBef>
              <a:spcAft>
                <a:spcPts val="0"/>
              </a:spcAft>
              <a:buSzPts val="1150"/>
              <a:buChar char="●"/>
            </a:pPr>
            <a:r>
              <a:rPr lang="fr" sz="1150" u="sng">
                <a:solidFill>
                  <a:schemeClr val="hlink"/>
                </a:solidFill>
                <a:hlinkClick r:id="rId8"/>
              </a:rPr>
              <a:t>https://api.gouv.fr/les-api/api-captchetat</a:t>
            </a:r>
            <a:r>
              <a:rPr lang="fr" sz="1150"/>
              <a:t>  </a:t>
            </a:r>
            <a:endParaRPr sz="1150"/>
          </a:p>
        </p:txBody>
      </p:sp>
      <p:grpSp>
        <p:nvGrpSpPr>
          <p:cNvPr id="720" name="Google Shape;720;p65"/>
          <p:cNvGrpSpPr/>
          <p:nvPr/>
        </p:nvGrpSpPr>
        <p:grpSpPr>
          <a:xfrm>
            <a:off x="1244775" y="1267825"/>
            <a:ext cx="159900" cy="160200"/>
            <a:chOff x="4325300" y="2696525"/>
            <a:chExt cx="159900" cy="160200"/>
          </a:xfrm>
        </p:grpSpPr>
        <p:sp>
          <p:nvSpPr>
            <p:cNvPr id="721" name="Google Shape;721;p65"/>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22" name="Google Shape;722;p65"/>
            <p:cNvPicPr preferRelativeResize="0"/>
            <p:nvPr/>
          </p:nvPicPr>
          <p:blipFill>
            <a:blip r:embed="rId9">
              <a:alphaModFix/>
            </a:blip>
            <a:stretch>
              <a:fillRect/>
            </a:stretch>
          </p:blipFill>
          <p:spPr>
            <a:xfrm>
              <a:off x="4362000" y="2743500"/>
              <a:ext cx="86500" cy="66250"/>
            </a:xfrm>
            <a:prstGeom prst="rect">
              <a:avLst/>
            </a:prstGeom>
            <a:noFill/>
            <a:ln>
              <a:noFill/>
            </a:ln>
          </p:spPr>
        </p:pic>
      </p:grpSp>
      <p:grpSp>
        <p:nvGrpSpPr>
          <p:cNvPr id="723" name="Google Shape;723;p65"/>
          <p:cNvGrpSpPr/>
          <p:nvPr/>
        </p:nvGrpSpPr>
        <p:grpSpPr>
          <a:xfrm>
            <a:off x="1244775" y="2273675"/>
            <a:ext cx="159900" cy="160200"/>
            <a:chOff x="4325300" y="2696525"/>
            <a:chExt cx="159900" cy="160200"/>
          </a:xfrm>
        </p:grpSpPr>
        <p:sp>
          <p:nvSpPr>
            <p:cNvPr id="724" name="Google Shape;724;p65"/>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25" name="Google Shape;725;p65"/>
            <p:cNvPicPr preferRelativeResize="0"/>
            <p:nvPr/>
          </p:nvPicPr>
          <p:blipFill>
            <a:blip r:embed="rId9">
              <a:alphaModFix/>
            </a:blip>
            <a:stretch>
              <a:fillRect/>
            </a:stretch>
          </p:blipFill>
          <p:spPr>
            <a:xfrm>
              <a:off x="4362000" y="2743500"/>
              <a:ext cx="86500" cy="66250"/>
            </a:xfrm>
            <a:prstGeom prst="rect">
              <a:avLst/>
            </a:prstGeom>
            <a:noFill/>
            <a:ln>
              <a:noFill/>
            </a:ln>
          </p:spPr>
        </p:pic>
      </p:grpSp>
      <p:grpSp>
        <p:nvGrpSpPr>
          <p:cNvPr id="726" name="Google Shape;726;p65"/>
          <p:cNvGrpSpPr/>
          <p:nvPr/>
        </p:nvGrpSpPr>
        <p:grpSpPr>
          <a:xfrm>
            <a:off x="1725250" y="3787700"/>
            <a:ext cx="159900" cy="160200"/>
            <a:chOff x="4325300" y="2696525"/>
            <a:chExt cx="159900" cy="160200"/>
          </a:xfrm>
        </p:grpSpPr>
        <p:sp>
          <p:nvSpPr>
            <p:cNvPr id="727" name="Google Shape;727;p65"/>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28" name="Google Shape;728;p65"/>
            <p:cNvPicPr preferRelativeResize="0"/>
            <p:nvPr/>
          </p:nvPicPr>
          <p:blipFill>
            <a:blip r:embed="rId9">
              <a:alphaModFix/>
            </a:blip>
            <a:stretch>
              <a:fillRect/>
            </a:stretch>
          </p:blipFill>
          <p:spPr>
            <a:xfrm>
              <a:off x="4362000" y="2743500"/>
              <a:ext cx="86500" cy="66250"/>
            </a:xfrm>
            <a:prstGeom prst="rect">
              <a:avLst/>
            </a:prstGeom>
            <a:noFill/>
            <a:ln>
              <a:noFill/>
            </a:ln>
          </p:spPr>
        </p:pic>
      </p:grpSp>
      <p:grpSp>
        <p:nvGrpSpPr>
          <p:cNvPr id="729" name="Google Shape;729;p65"/>
          <p:cNvGrpSpPr/>
          <p:nvPr/>
        </p:nvGrpSpPr>
        <p:grpSpPr>
          <a:xfrm>
            <a:off x="6046300" y="1267825"/>
            <a:ext cx="159900" cy="160200"/>
            <a:chOff x="4325300" y="3471975"/>
            <a:chExt cx="159900" cy="160200"/>
          </a:xfrm>
        </p:grpSpPr>
        <p:sp>
          <p:nvSpPr>
            <p:cNvPr id="730" name="Google Shape;730;p65"/>
            <p:cNvSpPr/>
            <p:nvPr/>
          </p:nvSpPr>
          <p:spPr>
            <a:xfrm>
              <a:off x="4325300" y="3471975"/>
              <a:ext cx="159900" cy="160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1F47"/>
                </a:solidFill>
                <a:latin typeface="Open Sans Light"/>
                <a:ea typeface="Open Sans Light"/>
                <a:cs typeface="Open Sans Light"/>
                <a:sym typeface="Open Sans Light"/>
              </a:endParaRPr>
            </a:p>
          </p:txBody>
        </p:sp>
        <p:sp>
          <p:nvSpPr>
            <p:cNvPr id="731" name="Google Shape;731;p65"/>
            <p:cNvSpPr/>
            <p:nvPr/>
          </p:nvSpPr>
          <p:spPr>
            <a:xfrm>
              <a:off x="4373525" y="3544875"/>
              <a:ext cx="63300" cy="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grpSp>
        <p:nvGrpSpPr>
          <p:cNvPr id="732" name="Google Shape;732;p65"/>
          <p:cNvGrpSpPr/>
          <p:nvPr/>
        </p:nvGrpSpPr>
        <p:grpSpPr>
          <a:xfrm>
            <a:off x="6122500" y="3198600"/>
            <a:ext cx="159900" cy="160200"/>
            <a:chOff x="4325300" y="3093075"/>
            <a:chExt cx="159900" cy="160200"/>
          </a:xfrm>
        </p:grpSpPr>
        <p:sp>
          <p:nvSpPr>
            <p:cNvPr id="733" name="Google Shape;733;p65"/>
            <p:cNvSpPr/>
            <p:nvPr/>
          </p:nvSpPr>
          <p:spPr>
            <a:xfrm>
              <a:off x="4325300" y="3093075"/>
              <a:ext cx="159900" cy="1602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34" name="Google Shape;734;p65"/>
            <p:cNvPicPr preferRelativeResize="0"/>
            <p:nvPr/>
          </p:nvPicPr>
          <p:blipFill>
            <a:blip r:embed="rId10">
              <a:alphaModFix/>
            </a:blip>
            <a:stretch>
              <a:fillRect/>
            </a:stretch>
          </p:blipFill>
          <p:spPr>
            <a:xfrm>
              <a:off x="4369800" y="3136850"/>
              <a:ext cx="70900" cy="70900"/>
            </a:xfrm>
            <a:prstGeom prst="rect">
              <a:avLst/>
            </a:prstGeom>
            <a:noFill/>
            <a:ln>
              <a:noFill/>
            </a:ln>
          </p:spPr>
        </p:pic>
      </p:grpSp>
      <p:grpSp>
        <p:nvGrpSpPr>
          <p:cNvPr id="735" name="Google Shape;735;p65"/>
          <p:cNvGrpSpPr/>
          <p:nvPr/>
        </p:nvGrpSpPr>
        <p:grpSpPr>
          <a:xfrm>
            <a:off x="6646525" y="2197475"/>
            <a:ext cx="159900" cy="160200"/>
            <a:chOff x="4325300" y="3093075"/>
            <a:chExt cx="159900" cy="160200"/>
          </a:xfrm>
        </p:grpSpPr>
        <p:sp>
          <p:nvSpPr>
            <p:cNvPr id="736" name="Google Shape;736;p65"/>
            <p:cNvSpPr/>
            <p:nvPr/>
          </p:nvSpPr>
          <p:spPr>
            <a:xfrm>
              <a:off x="4325300" y="3093075"/>
              <a:ext cx="159900" cy="1602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37" name="Google Shape;737;p65"/>
            <p:cNvPicPr preferRelativeResize="0"/>
            <p:nvPr/>
          </p:nvPicPr>
          <p:blipFill>
            <a:blip r:embed="rId10">
              <a:alphaModFix/>
            </a:blip>
            <a:stretch>
              <a:fillRect/>
            </a:stretch>
          </p:blipFill>
          <p:spPr>
            <a:xfrm>
              <a:off x="4369800" y="3136850"/>
              <a:ext cx="70900" cy="70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Player</a:t>
            </a:r>
            <a:endParaRPr>
              <a:highlight>
                <a:schemeClr val="accent6"/>
              </a:highlight>
            </a:endParaRPr>
          </a:p>
        </p:txBody>
      </p:sp>
      <p:sp>
        <p:nvSpPr>
          <p:cNvPr id="743" name="Google Shape;743;p66"/>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t>Player HTML 5</a:t>
            </a:r>
            <a:endParaRPr b="1"/>
          </a:p>
          <a:p>
            <a:pPr marL="457200" lvl="0" indent="-342900" algn="l" rtl="0">
              <a:spcBef>
                <a:spcPts val="0"/>
              </a:spcBef>
              <a:spcAft>
                <a:spcPts val="0"/>
              </a:spcAft>
              <a:buSzPts val="1800"/>
              <a:buChar char="●"/>
            </a:pPr>
            <a:r>
              <a:rPr lang="fr"/>
              <a:t>100% accessible</a:t>
            </a:r>
            <a:endParaRPr/>
          </a:p>
          <a:p>
            <a:pPr marL="457200" lvl="0" indent="-342900" algn="l" rtl="0">
              <a:spcBef>
                <a:spcPts val="0"/>
              </a:spcBef>
              <a:spcAft>
                <a:spcPts val="0"/>
              </a:spcAft>
              <a:buSzPts val="1800"/>
              <a:buChar char="●"/>
            </a:pPr>
            <a:r>
              <a:rPr lang="fr"/>
              <a:t>Nécessite d’héberger l’infra de stockage/streaming </a:t>
            </a:r>
            <a:endParaRPr/>
          </a:p>
          <a:p>
            <a:pPr marL="0" lvl="0" indent="0" algn="l" rtl="0">
              <a:spcBef>
                <a:spcPts val="0"/>
              </a:spcBef>
              <a:spcAft>
                <a:spcPts val="0"/>
              </a:spcAft>
              <a:buNone/>
            </a:pPr>
            <a:endParaRPr/>
          </a:p>
          <a:p>
            <a:pPr marL="0" lvl="0" indent="0" algn="l" rtl="0">
              <a:spcBef>
                <a:spcPts val="0"/>
              </a:spcBef>
              <a:spcAft>
                <a:spcPts val="0"/>
              </a:spcAft>
              <a:buNone/>
            </a:pPr>
            <a:r>
              <a:rPr lang="fr" b="1"/>
              <a:t>Youtube</a:t>
            </a:r>
            <a:endParaRPr b="1"/>
          </a:p>
          <a:p>
            <a:pPr marL="457200" lvl="0" indent="-342900" algn="l" rtl="0">
              <a:spcBef>
                <a:spcPts val="0"/>
              </a:spcBef>
              <a:spcAft>
                <a:spcPts val="0"/>
              </a:spcAft>
              <a:buSzPts val="1800"/>
              <a:buChar char="●"/>
            </a:pPr>
            <a:r>
              <a:rPr lang="fr"/>
              <a:t>Partiellement accessible</a:t>
            </a:r>
            <a:endParaRPr/>
          </a:p>
          <a:p>
            <a:pPr marL="457200" lvl="0" indent="-342900" algn="l" rtl="0">
              <a:spcBef>
                <a:spcPts val="0"/>
              </a:spcBef>
              <a:spcAft>
                <a:spcPts val="0"/>
              </a:spcAft>
              <a:buSzPts val="1800"/>
              <a:buChar char="●"/>
            </a:pPr>
            <a:r>
              <a:rPr lang="fr"/>
              <a:t>Utilisable pour les déficients visuels</a:t>
            </a:r>
            <a:endParaRPr/>
          </a:p>
        </p:txBody>
      </p:sp>
      <p:grpSp>
        <p:nvGrpSpPr>
          <p:cNvPr id="744" name="Google Shape;744;p66"/>
          <p:cNvGrpSpPr/>
          <p:nvPr/>
        </p:nvGrpSpPr>
        <p:grpSpPr>
          <a:xfrm>
            <a:off x="2163900" y="1277225"/>
            <a:ext cx="159900" cy="160200"/>
            <a:chOff x="4325300" y="2696525"/>
            <a:chExt cx="159900" cy="160200"/>
          </a:xfrm>
        </p:grpSpPr>
        <p:sp>
          <p:nvSpPr>
            <p:cNvPr id="745" name="Google Shape;745;p66"/>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746" name="Google Shape;746;p66"/>
            <p:cNvPicPr preferRelativeResize="0"/>
            <p:nvPr/>
          </p:nvPicPr>
          <p:blipFill>
            <a:blip r:embed="rId3">
              <a:alphaModFix/>
            </a:blip>
            <a:stretch>
              <a:fillRect/>
            </a:stretch>
          </p:blipFill>
          <p:spPr>
            <a:xfrm>
              <a:off x="4362000" y="2743500"/>
              <a:ext cx="86500" cy="66250"/>
            </a:xfrm>
            <a:prstGeom prst="rect">
              <a:avLst/>
            </a:prstGeom>
            <a:noFill/>
            <a:ln>
              <a:noFill/>
            </a:ln>
          </p:spPr>
        </p:pic>
      </p:grpSp>
      <p:grpSp>
        <p:nvGrpSpPr>
          <p:cNvPr id="747" name="Google Shape;747;p66"/>
          <p:cNvGrpSpPr/>
          <p:nvPr/>
        </p:nvGrpSpPr>
        <p:grpSpPr>
          <a:xfrm>
            <a:off x="1516625" y="2815550"/>
            <a:ext cx="159900" cy="160200"/>
            <a:chOff x="4325300" y="3471975"/>
            <a:chExt cx="159900" cy="160200"/>
          </a:xfrm>
        </p:grpSpPr>
        <p:sp>
          <p:nvSpPr>
            <p:cNvPr id="748" name="Google Shape;748;p66"/>
            <p:cNvSpPr/>
            <p:nvPr/>
          </p:nvSpPr>
          <p:spPr>
            <a:xfrm>
              <a:off x="4325300" y="3471975"/>
              <a:ext cx="159900" cy="160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1F47"/>
                </a:solidFill>
                <a:latin typeface="Open Sans Light"/>
                <a:ea typeface="Open Sans Light"/>
                <a:cs typeface="Open Sans Light"/>
                <a:sym typeface="Open Sans Light"/>
              </a:endParaRPr>
            </a:p>
          </p:txBody>
        </p:sp>
        <p:sp>
          <p:nvSpPr>
            <p:cNvPr id="749" name="Google Shape;749;p66"/>
            <p:cNvSpPr/>
            <p:nvPr/>
          </p:nvSpPr>
          <p:spPr>
            <a:xfrm>
              <a:off x="4373525" y="3544875"/>
              <a:ext cx="63300" cy="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Composants non accessibles</a:t>
            </a:r>
            <a:endParaRPr>
              <a:highlight>
                <a:schemeClr val="accent6"/>
              </a:highlight>
            </a:endParaRPr>
          </a:p>
        </p:txBody>
      </p:sp>
      <p:sp>
        <p:nvSpPr>
          <p:cNvPr id="755" name="Google Shape;755;p67"/>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Composants nécessaires au projet : </a:t>
            </a:r>
            <a:endParaRPr/>
          </a:p>
          <a:p>
            <a:pPr marL="457200" lvl="0" indent="-342900" algn="l" rtl="0">
              <a:spcBef>
                <a:spcPts val="0"/>
              </a:spcBef>
              <a:spcAft>
                <a:spcPts val="0"/>
              </a:spcAft>
              <a:buSzPts val="1800"/>
              <a:buChar char="●"/>
            </a:pPr>
            <a:r>
              <a:rPr lang="fr" b="1"/>
              <a:t>Cartes géographiques </a:t>
            </a:r>
            <a:r>
              <a:rPr lang="fr"/>
              <a:t>: aucune n’est accessible (à notre connaissance)</a:t>
            </a:r>
            <a:endParaRPr/>
          </a:p>
          <a:p>
            <a:pPr marL="914400" lvl="1" indent="-317500" algn="l" rtl="0">
              <a:spcBef>
                <a:spcPts val="0"/>
              </a:spcBef>
              <a:spcAft>
                <a:spcPts val="0"/>
              </a:spcAft>
              <a:buSzPts val="1400"/>
              <a:buChar char="○"/>
            </a:pPr>
            <a:r>
              <a:rPr lang="fr"/>
              <a:t>Nécessite une alternative (liste)</a:t>
            </a:r>
            <a:endParaRPr/>
          </a:p>
          <a:p>
            <a:pPr marL="457200" lvl="0" indent="-342900" algn="l" rtl="0">
              <a:spcBef>
                <a:spcPts val="0"/>
              </a:spcBef>
              <a:spcAft>
                <a:spcPts val="0"/>
              </a:spcAft>
              <a:buSzPts val="1800"/>
              <a:buChar char="●"/>
            </a:pPr>
            <a:r>
              <a:rPr lang="fr"/>
              <a:t>Enquêtes en ligne (</a:t>
            </a:r>
            <a:r>
              <a:rPr lang="fr" b="1"/>
              <a:t>Microsoft Forms</a:t>
            </a:r>
            <a:r>
              <a:rPr lang="fr"/>
              <a:t>)</a:t>
            </a:r>
            <a:endParaRPr/>
          </a:p>
          <a:p>
            <a:pPr marL="0" lvl="0" indent="0" algn="l" rtl="0">
              <a:spcBef>
                <a:spcPts val="0"/>
              </a:spcBef>
              <a:spcAft>
                <a:spcPts val="0"/>
              </a:spcAft>
              <a:buNone/>
            </a:pPr>
            <a:endParaRPr/>
          </a:p>
          <a:p>
            <a:pPr marL="0" lvl="0" indent="0" algn="l" rtl="0">
              <a:spcBef>
                <a:spcPts val="0"/>
              </a:spcBef>
              <a:spcAft>
                <a:spcPts val="0"/>
              </a:spcAft>
              <a:buNone/>
            </a:pPr>
            <a:r>
              <a:rPr lang="fr"/>
              <a:t>Notre parade</a:t>
            </a:r>
            <a:endParaRPr/>
          </a:p>
          <a:p>
            <a:pPr marL="457200" lvl="0" indent="-342900" algn="l" rtl="0">
              <a:spcBef>
                <a:spcPts val="0"/>
              </a:spcBef>
              <a:spcAft>
                <a:spcPts val="0"/>
              </a:spcAft>
              <a:buSzPts val="1800"/>
              <a:buChar char="●"/>
            </a:pPr>
            <a:r>
              <a:rPr lang="fr" b="1"/>
              <a:t>Bannir les iframes</a:t>
            </a:r>
            <a:r>
              <a:rPr lang="fr"/>
              <a:t> qui sont auditées </a:t>
            </a:r>
            <a:endParaRPr/>
          </a:p>
          <a:p>
            <a:pPr marL="457200" lvl="0" indent="-342900" algn="l" rtl="0">
              <a:spcBef>
                <a:spcPts val="0"/>
              </a:spcBef>
              <a:spcAft>
                <a:spcPts val="0"/>
              </a:spcAft>
              <a:buSzPts val="1800"/>
              <a:buChar char="●"/>
            </a:pPr>
            <a:r>
              <a:rPr lang="fr"/>
              <a:t>Faire des </a:t>
            </a:r>
            <a:r>
              <a:rPr lang="fr" b="1"/>
              <a:t>liens externes</a:t>
            </a:r>
            <a:r>
              <a:rPr lang="f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8"/>
          <p:cNvSpPr txBox="1">
            <a:spLocks noGrp="1"/>
          </p:cNvSpPr>
          <p:nvPr>
            <p:ph type="title"/>
          </p:nvPr>
        </p:nvSpPr>
        <p:spPr>
          <a:xfrm>
            <a:off x="265500" y="1233175"/>
            <a:ext cx="4045200" cy="1338600"/>
          </a:xfrm>
          <a:prstGeom prst="rect">
            <a:avLst/>
          </a:prstGeom>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None/>
            </a:pPr>
            <a:r>
              <a:rPr lang="fr" b="1"/>
              <a:t>Recette et développement</a:t>
            </a:r>
            <a:endParaRPr b="1"/>
          </a:p>
        </p:txBody>
      </p:sp>
      <p:sp>
        <p:nvSpPr>
          <p:cNvPr id="761" name="Google Shape;761;p68"/>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On lâche rien !</a:t>
            </a:r>
            <a:endParaRPr/>
          </a:p>
        </p:txBody>
      </p:sp>
      <p:pic>
        <p:nvPicPr>
          <p:cNvPr id="762" name="Google Shape;762;p68"/>
          <p:cNvPicPr preferRelativeResize="0"/>
          <p:nvPr/>
        </p:nvPicPr>
        <p:blipFill rotWithShape="1">
          <a:blip r:embed="rId3">
            <a:alphaModFix/>
          </a:blip>
          <a:srcRect l="5915" t="-7629" r="5924" b="-7617"/>
          <a:stretch/>
        </p:blipFill>
        <p:spPr>
          <a:xfrm>
            <a:off x="5127900" y="1243850"/>
            <a:ext cx="3639599" cy="2655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Rédaction des spécifications</a:t>
            </a:r>
            <a:endParaRPr>
              <a:highlight>
                <a:schemeClr val="accent6"/>
              </a:highlight>
            </a:endParaRPr>
          </a:p>
        </p:txBody>
      </p:sp>
      <p:sp>
        <p:nvSpPr>
          <p:cNvPr id="768" name="Google Shape;768;p69"/>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Rédaction à 6 mains : </a:t>
            </a:r>
            <a:endParaRPr/>
          </a:p>
          <a:p>
            <a:pPr marL="457200" lvl="0" indent="-342900" algn="l" rtl="0">
              <a:spcBef>
                <a:spcPts val="0"/>
              </a:spcBef>
              <a:spcAft>
                <a:spcPts val="0"/>
              </a:spcAft>
              <a:buSzPts val="1800"/>
              <a:buChar char="●"/>
            </a:pPr>
            <a:r>
              <a:rPr lang="fr"/>
              <a:t>Aliénor : spécifications fonctionnelles</a:t>
            </a:r>
            <a:endParaRPr/>
          </a:p>
          <a:p>
            <a:pPr marL="457200" lvl="0" indent="-342900" algn="l" rtl="0">
              <a:spcBef>
                <a:spcPts val="0"/>
              </a:spcBef>
              <a:spcAft>
                <a:spcPts val="0"/>
              </a:spcAft>
              <a:buSzPts val="1800"/>
              <a:buChar char="●"/>
            </a:pPr>
            <a:r>
              <a:rPr lang="fr"/>
              <a:t>Francis : spécifications techniques</a:t>
            </a:r>
            <a:endParaRPr/>
          </a:p>
          <a:p>
            <a:pPr marL="457200" lvl="0" indent="-342900" algn="l" rtl="0">
              <a:spcBef>
                <a:spcPts val="0"/>
              </a:spcBef>
              <a:spcAft>
                <a:spcPts val="0"/>
              </a:spcAft>
              <a:buSzPts val="1800"/>
              <a:buChar char="●"/>
            </a:pPr>
            <a:r>
              <a:rPr lang="fr"/>
              <a:t>Anthony : spécifications RGAA </a:t>
            </a:r>
            <a:endParaRPr/>
          </a:p>
          <a:p>
            <a:pPr marL="914400" lvl="1" indent="-317500" algn="l" rtl="0">
              <a:spcBef>
                <a:spcPts val="0"/>
              </a:spcBef>
              <a:spcAft>
                <a:spcPts val="0"/>
              </a:spcAft>
              <a:buSzPts val="1400"/>
              <a:buChar char="○"/>
            </a:pPr>
            <a:r>
              <a:rPr lang="fr"/>
              <a:t>En support : document de préconisations RGAA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0"/>
          <p:cNvSpPr txBox="1">
            <a:spLocks noGrp="1"/>
          </p:cNvSpPr>
          <p:nvPr>
            <p:ph type="title"/>
          </p:nvPr>
        </p:nvSpPr>
        <p:spPr>
          <a:xfrm>
            <a:off x="311700" y="555600"/>
            <a:ext cx="30078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fr"/>
              <a:t>Préconisations </a:t>
            </a:r>
            <a:endParaRPr/>
          </a:p>
          <a:p>
            <a:pPr marL="0" lvl="0" indent="0" algn="l" rtl="0">
              <a:spcBef>
                <a:spcPts val="0"/>
              </a:spcBef>
              <a:spcAft>
                <a:spcPts val="0"/>
              </a:spcAft>
              <a:buNone/>
            </a:pPr>
            <a:r>
              <a:rPr lang="fr"/>
              <a:t>RGAA 4.1.2 </a:t>
            </a:r>
            <a:endParaRPr/>
          </a:p>
          <a:p>
            <a:pPr marL="0" lvl="0" indent="0" algn="l" rtl="0">
              <a:spcBef>
                <a:spcPts val="0"/>
              </a:spcBef>
              <a:spcAft>
                <a:spcPts val="0"/>
              </a:spcAft>
              <a:buNone/>
            </a:pPr>
            <a:r>
              <a:rPr lang="fr"/>
              <a:t>pour AVH</a:t>
            </a:r>
            <a:endParaRPr/>
          </a:p>
        </p:txBody>
      </p:sp>
      <p:sp>
        <p:nvSpPr>
          <p:cNvPr id="774" name="Google Shape;774;p7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775" name="Google Shape;775;p70"/>
          <p:cNvPicPr preferRelativeResize="0"/>
          <p:nvPr/>
        </p:nvPicPr>
        <p:blipFill>
          <a:blip r:embed="rId3">
            <a:alphaModFix/>
          </a:blip>
          <a:stretch>
            <a:fillRect/>
          </a:stretch>
        </p:blipFill>
        <p:spPr>
          <a:xfrm>
            <a:off x="4486425" y="89475"/>
            <a:ext cx="3369943"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a:spLocks noGrp="1"/>
          </p:cNvSpPr>
          <p:nvPr>
            <p:ph type="title"/>
          </p:nvPr>
        </p:nvSpPr>
        <p:spPr>
          <a:xfrm>
            <a:off x="9207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Spécifications Fonctionnelles et Techniques</a:t>
            </a:r>
            <a:endParaRPr>
              <a:highlight>
                <a:schemeClr val="accent6"/>
              </a:highlight>
            </a:endParaRPr>
          </a:p>
        </p:txBody>
      </p:sp>
      <p:pic>
        <p:nvPicPr>
          <p:cNvPr id="781" name="Google Shape;781;p71"/>
          <p:cNvPicPr preferRelativeResize="0"/>
          <p:nvPr/>
        </p:nvPicPr>
        <p:blipFill>
          <a:blip r:embed="rId3">
            <a:alphaModFix/>
          </a:blip>
          <a:stretch>
            <a:fillRect/>
          </a:stretch>
        </p:blipFill>
        <p:spPr>
          <a:xfrm>
            <a:off x="2208175" y="572699"/>
            <a:ext cx="4288400" cy="4121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72"/>
          <p:cNvPicPr preferRelativeResize="0"/>
          <p:nvPr/>
        </p:nvPicPr>
        <p:blipFill>
          <a:blip r:embed="rId3">
            <a:alphaModFix/>
          </a:blip>
          <a:stretch>
            <a:fillRect/>
          </a:stretch>
        </p:blipFill>
        <p:spPr>
          <a:xfrm>
            <a:off x="4965700" y="2349800"/>
            <a:ext cx="3944975" cy="2368275"/>
          </a:xfrm>
          <a:prstGeom prst="rect">
            <a:avLst/>
          </a:prstGeom>
          <a:noFill/>
          <a:ln>
            <a:noFill/>
          </a:ln>
        </p:spPr>
      </p:pic>
      <p:pic>
        <p:nvPicPr>
          <p:cNvPr id="787" name="Google Shape;787;p72"/>
          <p:cNvPicPr preferRelativeResize="0"/>
          <p:nvPr/>
        </p:nvPicPr>
        <p:blipFill>
          <a:blip r:embed="rId4">
            <a:alphaModFix/>
          </a:blip>
          <a:stretch>
            <a:fillRect/>
          </a:stretch>
        </p:blipFill>
        <p:spPr>
          <a:xfrm>
            <a:off x="4965688" y="590871"/>
            <a:ext cx="3986800" cy="1562041"/>
          </a:xfrm>
          <a:prstGeom prst="rect">
            <a:avLst/>
          </a:prstGeom>
          <a:noFill/>
          <a:ln>
            <a:noFill/>
          </a:ln>
        </p:spPr>
      </p:pic>
      <p:sp>
        <p:nvSpPr>
          <p:cNvPr id="788" name="Google Shape;788;p72"/>
          <p:cNvSpPr txBox="1">
            <a:spLocks noGrp="1"/>
          </p:cNvSpPr>
          <p:nvPr>
            <p:ph type="title"/>
          </p:nvPr>
        </p:nvSpPr>
        <p:spPr>
          <a:xfrm>
            <a:off x="9207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Utilisation du livrable en lien avec mes recommandations </a:t>
            </a:r>
            <a:endParaRPr>
              <a:highlight>
                <a:schemeClr val="accent6"/>
              </a:highlight>
            </a:endParaRPr>
          </a:p>
        </p:txBody>
      </p:sp>
      <p:pic>
        <p:nvPicPr>
          <p:cNvPr id="789" name="Google Shape;789;p72"/>
          <p:cNvPicPr preferRelativeResize="0"/>
          <p:nvPr/>
        </p:nvPicPr>
        <p:blipFill rotWithShape="1">
          <a:blip r:embed="rId5">
            <a:alphaModFix/>
          </a:blip>
          <a:srcRect t="59943"/>
          <a:stretch/>
        </p:blipFill>
        <p:spPr>
          <a:xfrm>
            <a:off x="82732" y="1688025"/>
            <a:ext cx="4691543" cy="1806000"/>
          </a:xfrm>
          <a:prstGeom prst="rect">
            <a:avLst/>
          </a:prstGeom>
          <a:noFill/>
          <a:ln>
            <a:noFill/>
          </a:ln>
        </p:spPr>
      </p:pic>
      <p:cxnSp>
        <p:nvCxnSpPr>
          <p:cNvPr id="790" name="Google Shape;790;p72"/>
          <p:cNvCxnSpPr/>
          <p:nvPr/>
        </p:nvCxnSpPr>
        <p:spPr>
          <a:xfrm rot="10800000" flipH="1">
            <a:off x="4431700" y="1032475"/>
            <a:ext cx="901200" cy="1636800"/>
          </a:xfrm>
          <a:prstGeom prst="straightConnector1">
            <a:avLst/>
          </a:prstGeom>
          <a:noFill/>
          <a:ln w="19050" cap="flat" cmpd="sng">
            <a:solidFill>
              <a:srgbClr val="156CA5"/>
            </a:solidFill>
            <a:prstDash val="solid"/>
            <a:round/>
            <a:headEnd type="none" w="med" len="med"/>
            <a:tailEnd type="triangle" w="med" len="med"/>
          </a:ln>
        </p:spPr>
      </p:cxnSp>
      <p:cxnSp>
        <p:nvCxnSpPr>
          <p:cNvPr id="791" name="Google Shape;791;p72"/>
          <p:cNvCxnSpPr/>
          <p:nvPr/>
        </p:nvCxnSpPr>
        <p:spPr>
          <a:xfrm rot="10800000" flipH="1">
            <a:off x="4572000" y="2768350"/>
            <a:ext cx="461400" cy="64500"/>
          </a:xfrm>
          <a:prstGeom prst="straightConnector1">
            <a:avLst/>
          </a:prstGeom>
          <a:noFill/>
          <a:ln w="19050" cap="flat" cmpd="sng">
            <a:solidFill>
              <a:srgbClr val="156CA5"/>
            </a:solidFill>
            <a:prstDash val="solid"/>
            <a:round/>
            <a:headEnd type="none" w="med" len="med"/>
            <a:tailEnd type="triangle" w="med" len="med"/>
          </a:ln>
        </p:spPr>
      </p:cxnSp>
      <p:sp>
        <p:nvSpPr>
          <p:cNvPr id="792" name="Google Shape;792;p72"/>
          <p:cNvSpPr/>
          <p:nvPr/>
        </p:nvSpPr>
        <p:spPr>
          <a:xfrm>
            <a:off x="2872875" y="1668750"/>
            <a:ext cx="1901400" cy="1806000"/>
          </a:xfrm>
          <a:prstGeom prst="rect">
            <a:avLst/>
          </a:prstGeom>
          <a:noFill/>
          <a:ln w="19050" cap="flat" cmpd="sng">
            <a:solidFill>
              <a:srgbClr val="D826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3"/>
          <p:cNvSpPr/>
          <p:nvPr/>
        </p:nvSpPr>
        <p:spPr>
          <a:xfrm rot="10800000">
            <a:off x="4478125" y="3028375"/>
            <a:ext cx="1973700" cy="11913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sp>
        <p:nvSpPr>
          <p:cNvPr id="798" name="Google Shape;798;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Procédure de recette avec revue d’accessibilité</a:t>
            </a:r>
            <a:endParaRPr>
              <a:highlight>
                <a:schemeClr val="accent6"/>
              </a:highlight>
            </a:endParaRPr>
          </a:p>
        </p:txBody>
      </p:sp>
      <p:sp>
        <p:nvSpPr>
          <p:cNvPr id="799" name="Google Shape;799;p73"/>
          <p:cNvSpPr/>
          <p:nvPr/>
        </p:nvSpPr>
        <p:spPr>
          <a:xfrm>
            <a:off x="2374225" y="1362425"/>
            <a:ext cx="1172400" cy="572700"/>
          </a:xfrm>
          <a:prstGeom prst="rect">
            <a:avLst/>
          </a:prstGeom>
          <a:solidFill>
            <a:srgbClr val="156CA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a:solidFill>
                  <a:schemeClr val="lt1"/>
                </a:solidFill>
                <a:latin typeface="Open Sans"/>
                <a:ea typeface="Open Sans"/>
                <a:cs typeface="Open Sans"/>
                <a:sym typeface="Open Sans"/>
              </a:rPr>
              <a:t>Création ticket </a:t>
            </a:r>
            <a:endParaRPr sz="1000" b="1">
              <a:solidFill>
                <a:schemeClr val="lt1"/>
              </a:solidFill>
              <a:latin typeface="Open Sans"/>
              <a:ea typeface="Open Sans"/>
              <a:cs typeface="Open Sans"/>
              <a:sym typeface="Open Sans"/>
            </a:endParaRPr>
          </a:p>
          <a:p>
            <a:pPr marL="0" lvl="0" indent="0" algn="ctr" rtl="0">
              <a:spcBef>
                <a:spcPts val="0"/>
              </a:spcBef>
              <a:spcAft>
                <a:spcPts val="0"/>
              </a:spcAft>
              <a:buNone/>
            </a:pPr>
            <a:r>
              <a:rPr lang="fr" sz="1000">
                <a:solidFill>
                  <a:schemeClr val="lt1"/>
                </a:solidFill>
                <a:latin typeface="Open Sans Light"/>
                <a:ea typeface="Open Sans Light"/>
                <a:cs typeface="Open Sans Light"/>
                <a:sym typeface="Open Sans Light"/>
              </a:rPr>
              <a:t>Redmine</a:t>
            </a:r>
            <a:endParaRPr sz="1000">
              <a:solidFill>
                <a:schemeClr val="lt1"/>
              </a:solidFill>
              <a:latin typeface="Open Sans Light"/>
              <a:ea typeface="Open Sans Light"/>
              <a:cs typeface="Open Sans Light"/>
              <a:sym typeface="Open Sans Light"/>
            </a:endParaRPr>
          </a:p>
        </p:txBody>
      </p:sp>
      <p:sp>
        <p:nvSpPr>
          <p:cNvPr id="800" name="Google Shape;800;p73"/>
          <p:cNvSpPr/>
          <p:nvPr/>
        </p:nvSpPr>
        <p:spPr>
          <a:xfrm>
            <a:off x="2374375" y="2201275"/>
            <a:ext cx="1172400" cy="572700"/>
          </a:xfrm>
          <a:prstGeom prst="rect">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900" b="1">
                <a:solidFill>
                  <a:schemeClr val="lt1"/>
                </a:solidFill>
                <a:latin typeface="Open Sans"/>
                <a:ea typeface="Open Sans"/>
                <a:cs typeface="Open Sans"/>
                <a:sym typeface="Open Sans"/>
              </a:rPr>
              <a:t>Intégration  composant</a:t>
            </a:r>
            <a:r>
              <a:rPr lang="fr" sz="1000" b="1">
                <a:solidFill>
                  <a:schemeClr val="lt1"/>
                </a:solidFill>
                <a:latin typeface="Open Sans"/>
                <a:ea typeface="Open Sans"/>
                <a:cs typeface="Open Sans"/>
                <a:sym typeface="Open Sans"/>
              </a:rPr>
              <a:t> </a:t>
            </a:r>
            <a:endParaRPr sz="1000">
              <a:latin typeface="Open Sans Light"/>
              <a:ea typeface="Open Sans Light"/>
              <a:cs typeface="Open Sans Light"/>
              <a:sym typeface="Open Sans Light"/>
            </a:endParaRPr>
          </a:p>
        </p:txBody>
      </p:sp>
      <p:sp>
        <p:nvSpPr>
          <p:cNvPr id="801" name="Google Shape;801;p73"/>
          <p:cNvSpPr/>
          <p:nvPr/>
        </p:nvSpPr>
        <p:spPr>
          <a:xfrm>
            <a:off x="4100525" y="1898600"/>
            <a:ext cx="1322700" cy="1191300"/>
          </a:xfrm>
          <a:prstGeom prst="diamond">
            <a:avLst/>
          </a:prstGeom>
          <a:solidFill>
            <a:srgbClr val="001F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Open Sans"/>
                <a:ea typeface="Open Sans"/>
                <a:cs typeface="Open Sans"/>
                <a:sym typeface="Open Sans"/>
              </a:rPr>
              <a:t>Validé</a:t>
            </a:r>
            <a:endParaRPr sz="1200" b="1">
              <a:solidFill>
                <a:schemeClr val="lt1"/>
              </a:solidFill>
              <a:latin typeface="Open Sans"/>
              <a:ea typeface="Open Sans"/>
              <a:cs typeface="Open Sans"/>
              <a:sym typeface="Open Sans"/>
            </a:endParaRPr>
          </a:p>
          <a:p>
            <a:pPr marL="0" lvl="0" indent="0" algn="ctr" rtl="0">
              <a:spcBef>
                <a:spcPts val="0"/>
              </a:spcBef>
              <a:spcAft>
                <a:spcPts val="0"/>
              </a:spcAft>
              <a:buNone/>
            </a:pPr>
            <a:r>
              <a:rPr lang="fr" sz="1200" b="1">
                <a:solidFill>
                  <a:schemeClr val="lt1"/>
                </a:solidFill>
                <a:latin typeface="Open Sans"/>
                <a:ea typeface="Open Sans"/>
                <a:cs typeface="Open Sans"/>
                <a:sym typeface="Open Sans"/>
              </a:rPr>
              <a:t>A11Y</a:t>
            </a:r>
            <a:endParaRPr sz="1200" b="1">
              <a:solidFill>
                <a:schemeClr val="lt1"/>
              </a:solidFill>
              <a:latin typeface="Open Sans"/>
              <a:ea typeface="Open Sans"/>
              <a:cs typeface="Open Sans"/>
              <a:sym typeface="Open Sans"/>
            </a:endParaRPr>
          </a:p>
        </p:txBody>
      </p:sp>
      <p:sp>
        <p:nvSpPr>
          <p:cNvPr id="802" name="Google Shape;802;p73"/>
          <p:cNvSpPr txBox="1"/>
          <p:nvPr/>
        </p:nvSpPr>
        <p:spPr>
          <a:xfrm>
            <a:off x="5186575" y="1984325"/>
            <a:ext cx="6714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rgbClr val="001F47"/>
                </a:solidFill>
                <a:latin typeface="Open Sans"/>
                <a:ea typeface="Open Sans"/>
                <a:cs typeface="Open Sans"/>
                <a:sym typeface="Open Sans"/>
              </a:rPr>
              <a:t>OUI</a:t>
            </a:r>
            <a:endParaRPr sz="1200" b="1">
              <a:solidFill>
                <a:srgbClr val="001F47"/>
              </a:solidFill>
              <a:latin typeface="Open Sans"/>
              <a:ea typeface="Open Sans"/>
              <a:cs typeface="Open Sans"/>
              <a:sym typeface="Open Sans"/>
            </a:endParaRPr>
          </a:p>
        </p:txBody>
      </p:sp>
      <p:sp>
        <p:nvSpPr>
          <p:cNvPr id="803" name="Google Shape;803;p73"/>
          <p:cNvSpPr txBox="1"/>
          <p:nvPr/>
        </p:nvSpPr>
        <p:spPr>
          <a:xfrm>
            <a:off x="5210750" y="2637850"/>
            <a:ext cx="6714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rgbClr val="001F47"/>
                </a:solidFill>
                <a:latin typeface="Open Sans"/>
                <a:ea typeface="Open Sans"/>
                <a:cs typeface="Open Sans"/>
                <a:sym typeface="Open Sans"/>
              </a:rPr>
              <a:t>NON</a:t>
            </a:r>
            <a:endParaRPr sz="1200" b="1">
              <a:solidFill>
                <a:srgbClr val="001F47"/>
              </a:solidFill>
              <a:latin typeface="Open Sans"/>
              <a:ea typeface="Open Sans"/>
              <a:cs typeface="Open Sans"/>
              <a:sym typeface="Open Sans"/>
            </a:endParaRPr>
          </a:p>
        </p:txBody>
      </p:sp>
      <p:sp>
        <p:nvSpPr>
          <p:cNvPr id="804" name="Google Shape;804;p73"/>
          <p:cNvSpPr/>
          <p:nvPr/>
        </p:nvSpPr>
        <p:spPr>
          <a:xfrm>
            <a:off x="5778250" y="1411625"/>
            <a:ext cx="991500" cy="572700"/>
          </a:xfrm>
          <a:prstGeom prst="rect">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solidFill>
                  <a:schemeClr val="lt1"/>
                </a:solidFill>
                <a:latin typeface="Open Sans"/>
                <a:ea typeface="Open Sans"/>
                <a:cs typeface="Open Sans"/>
                <a:sym typeface="Open Sans"/>
              </a:rPr>
              <a:t>Ticket envoyé au client</a:t>
            </a:r>
            <a:endParaRPr sz="900" b="1">
              <a:solidFill>
                <a:schemeClr val="lt1"/>
              </a:solidFill>
              <a:latin typeface="Open Sans"/>
              <a:ea typeface="Open Sans"/>
              <a:cs typeface="Open Sans"/>
              <a:sym typeface="Open Sans"/>
            </a:endParaRPr>
          </a:p>
        </p:txBody>
      </p:sp>
      <p:sp>
        <p:nvSpPr>
          <p:cNvPr id="805" name="Google Shape;805;p73"/>
          <p:cNvSpPr/>
          <p:nvPr/>
        </p:nvSpPr>
        <p:spPr>
          <a:xfrm>
            <a:off x="5778250" y="2911825"/>
            <a:ext cx="991500" cy="572700"/>
          </a:xfrm>
          <a:prstGeom prst="rect">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a:solidFill>
                  <a:schemeClr val="lt1"/>
                </a:solidFill>
                <a:latin typeface="Open Sans"/>
                <a:ea typeface="Open Sans"/>
                <a:cs typeface="Open Sans"/>
                <a:sym typeface="Open Sans"/>
              </a:rPr>
              <a:t>Correctif</a:t>
            </a:r>
            <a:endParaRPr sz="1000" b="1">
              <a:solidFill>
                <a:schemeClr val="lt1"/>
              </a:solidFill>
              <a:latin typeface="Open Sans"/>
              <a:ea typeface="Open Sans"/>
              <a:cs typeface="Open Sans"/>
              <a:sym typeface="Open Sans"/>
            </a:endParaRPr>
          </a:p>
          <a:p>
            <a:pPr marL="0" lvl="0" indent="0" algn="ctr" rtl="0">
              <a:spcBef>
                <a:spcPts val="0"/>
              </a:spcBef>
              <a:spcAft>
                <a:spcPts val="0"/>
              </a:spcAft>
              <a:buNone/>
            </a:pPr>
            <a:r>
              <a:rPr lang="fr" sz="1000" b="1">
                <a:solidFill>
                  <a:schemeClr val="lt1"/>
                </a:solidFill>
                <a:latin typeface="Open Sans"/>
                <a:ea typeface="Open Sans"/>
                <a:cs typeface="Open Sans"/>
                <a:sym typeface="Open Sans"/>
              </a:rPr>
              <a:t>par dev</a:t>
            </a:r>
            <a:endParaRPr sz="1000" b="1">
              <a:solidFill>
                <a:schemeClr val="lt1"/>
              </a:solidFill>
              <a:latin typeface="Open Sans"/>
              <a:ea typeface="Open Sans"/>
              <a:cs typeface="Open Sans"/>
              <a:sym typeface="Open Sans"/>
            </a:endParaRPr>
          </a:p>
        </p:txBody>
      </p:sp>
      <p:cxnSp>
        <p:nvCxnSpPr>
          <p:cNvPr id="806" name="Google Shape;806;p73"/>
          <p:cNvCxnSpPr>
            <a:stCxn id="799" idx="2"/>
            <a:endCxn id="800" idx="0"/>
          </p:cNvCxnSpPr>
          <p:nvPr/>
        </p:nvCxnSpPr>
        <p:spPr>
          <a:xfrm>
            <a:off x="2960425" y="1935125"/>
            <a:ext cx="300" cy="266100"/>
          </a:xfrm>
          <a:prstGeom prst="straightConnector1">
            <a:avLst/>
          </a:prstGeom>
          <a:noFill/>
          <a:ln w="9525" cap="flat" cmpd="sng">
            <a:solidFill>
              <a:schemeClr val="dk2"/>
            </a:solidFill>
            <a:prstDash val="solid"/>
            <a:round/>
            <a:headEnd type="none" w="med" len="med"/>
            <a:tailEnd type="triangle" w="med" len="med"/>
          </a:ln>
        </p:spPr>
      </p:cxnSp>
      <p:cxnSp>
        <p:nvCxnSpPr>
          <p:cNvPr id="807" name="Google Shape;807;p73"/>
          <p:cNvCxnSpPr>
            <a:stCxn id="800" idx="3"/>
            <a:endCxn id="801" idx="1"/>
          </p:cNvCxnSpPr>
          <p:nvPr/>
        </p:nvCxnSpPr>
        <p:spPr>
          <a:xfrm>
            <a:off x="3546775" y="2487625"/>
            <a:ext cx="553800" cy="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29"/>
          <p:cNvGrpSpPr/>
          <p:nvPr/>
        </p:nvGrpSpPr>
        <p:grpSpPr>
          <a:xfrm>
            <a:off x="4937037" y="2148075"/>
            <a:ext cx="2170925" cy="547389"/>
            <a:chOff x="-2072867" y="2817128"/>
            <a:chExt cx="2894567" cy="729852"/>
          </a:xfrm>
        </p:grpSpPr>
        <p:sp>
          <p:nvSpPr>
            <p:cNvPr id="221" name="Google Shape;221;p29"/>
            <p:cNvSpPr/>
            <p:nvPr/>
          </p:nvSpPr>
          <p:spPr>
            <a:xfrm>
              <a:off x="-1169100" y="2817128"/>
              <a:ext cx="1990800" cy="72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a:solidFill>
                    <a:schemeClr val="dk2"/>
                  </a:solidFill>
                  <a:latin typeface="Open Sans"/>
                  <a:ea typeface="Open Sans"/>
                  <a:cs typeface="Open Sans"/>
                  <a:sym typeface="Open Sans"/>
                </a:rPr>
                <a:t>20</a:t>
              </a:r>
              <a:r>
                <a:rPr lang="fr"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marL="0" marR="0" lvl="0" indent="0" algn="l" rtl="0">
                <a:lnSpc>
                  <a:spcPct val="90000"/>
                </a:lnSpc>
                <a:spcBef>
                  <a:spcPts val="0"/>
                </a:spcBef>
                <a:spcAft>
                  <a:spcPts val="0"/>
                </a:spcAft>
                <a:buNone/>
              </a:pPr>
              <a:r>
                <a:rPr lang="fr" sz="1100" i="0" u="none" strike="noStrike" cap="none">
                  <a:solidFill>
                    <a:schemeClr val="dk2"/>
                  </a:solidFill>
                  <a:latin typeface="Open Sans"/>
                  <a:ea typeface="Open Sans"/>
                  <a:cs typeface="Open Sans"/>
                  <a:sym typeface="Open Sans"/>
                </a:rPr>
                <a:t>collaborateurs</a:t>
              </a:r>
              <a:endParaRPr sz="1100">
                <a:solidFill>
                  <a:schemeClr val="dk2"/>
                </a:solidFill>
                <a:latin typeface="Open Sans"/>
                <a:ea typeface="Open Sans"/>
                <a:cs typeface="Open Sans"/>
                <a:sym typeface="Open Sans"/>
              </a:endParaRPr>
            </a:p>
          </p:txBody>
        </p:sp>
        <p:sp>
          <p:nvSpPr>
            <p:cNvPr id="222" name="Google Shape;222;p29"/>
            <p:cNvSpPr/>
            <p:nvPr/>
          </p:nvSpPr>
          <p:spPr>
            <a:xfrm>
              <a:off x="-2072867" y="2826980"/>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156CA5"/>
                </a:solidFill>
                <a:latin typeface="Calibri"/>
                <a:ea typeface="Calibri"/>
                <a:cs typeface="Calibri"/>
                <a:sym typeface="Calibri"/>
              </a:endParaRPr>
            </a:p>
          </p:txBody>
        </p:sp>
        <p:pic>
          <p:nvPicPr>
            <p:cNvPr id="223" name="Google Shape;223;p29"/>
            <p:cNvPicPr preferRelativeResize="0"/>
            <p:nvPr/>
          </p:nvPicPr>
          <p:blipFill rotWithShape="1">
            <a:blip r:embed="rId3">
              <a:alphaModFix/>
            </a:blip>
            <a:srcRect/>
            <a:stretch/>
          </p:blipFill>
          <p:spPr>
            <a:xfrm>
              <a:off x="-1856867" y="3019886"/>
              <a:ext cx="288000" cy="314524"/>
            </a:xfrm>
            <a:prstGeom prst="rect">
              <a:avLst/>
            </a:prstGeom>
            <a:noFill/>
            <a:ln>
              <a:noFill/>
            </a:ln>
          </p:spPr>
        </p:pic>
      </p:grpSp>
      <p:sp>
        <p:nvSpPr>
          <p:cNvPr id="224" name="Google Shape;22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Qui sommes-nous ?</a:t>
            </a:r>
            <a:r>
              <a:rPr lang="fr"/>
              <a:t> </a:t>
            </a:r>
            <a:endParaRPr>
              <a:highlight>
                <a:schemeClr val="accent6"/>
              </a:highlight>
            </a:endParaRPr>
          </a:p>
        </p:txBody>
      </p:sp>
      <p:pic>
        <p:nvPicPr>
          <p:cNvPr id="225" name="Google Shape;225;p29"/>
          <p:cNvPicPr preferRelativeResize="0"/>
          <p:nvPr/>
        </p:nvPicPr>
        <p:blipFill>
          <a:blip r:embed="rId4">
            <a:alphaModFix/>
          </a:blip>
          <a:stretch>
            <a:fillRect/>
          </a:stretch>
        </p:blipFill>
        <p:spPr>
          <a:xfrm>
            <a:off x="650600" y="1305000"/>
            <a:ext cx="3095675" cy="572700"/>
          </a:xfrm>
          <a:prstGeom prst="rect">
            <a:avLst/>
          </a:prstGeom>
          <a:noFill/>
          <a:ln>
            <a:noFill/>
          </a:ln>
        </p:spPr>
      </p:pic>
      <p:sp>
        <p:nvSpPr>
          <p:cNvPr id="226" name="Google Shape;226;p29"/>
          <p:cNvSpPr/>
          <p:nvPr/>
        </p:nvSpPr>
        <p:spPr>
          <a:xfrm>
            <a:off x="1042225" y="2014925"/>
            <a:ext cx="2634600" cy="13125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Accessibilité numérique</a:t>
            </a:r>
            <a:endParaRPr sz="1700" i="0" u="none" strike="noStrike" cap="none">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Gestion de contenu</a:t>
            </a:r>
            <a:endParaRPr sz="1700">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Création et refonte web</a:t>
            </a:r>
            <a:endParaRPr sz="1700">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Campagne Newsletter</a:t>
            </a:r>
            <a:endParaRPr sz="1700">
              <a:solidFill>
                <a:schemeClr val="dk2"/>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Font typeface="Arial"/>
              <a:buNone/>
            </a:pPr>
            <a:r>
              <a:rPr lang="fr" sz="1600">
                <a:solidFill>
                  <a:schemeClr val="dk2"/>
                </a:solidFill>
                <a:latin typeface="Open Sans"/>
                <a:ea typeface="Open Sans"/>
                <a:cs typeface="Open Sans"/>
                <a:sym typeface="Open Sans"/>
              </a:rPr>
              <a:t>Basée à </a:t>
            </a:r>
            <a:r>
              <a:rPr lang="fr" sz="1800" b="1">
                <a:solidFill>
                  <a:srgbClr val="156CA5"/>
                </a:solidFill>
                <a:latin typeface="Open Sans"/>
                <a:ea typeface="Open Sans"/>
                <a:cs typeface="Open Sans"/>
                <a:sym typeface="Open Sans"/>
              </a:rPr>
              <a:t>Paris</a:t>
            </a:r>
            <a:endParaRPr sz="1700">
              <a:solidFill>
                <a:schemeClr val="dk2"/>
              </a:solidFill>
              <a:latin typeface="Open Sans"/>
              <a:ea typeface="Open Sans"/>
              <a:cs typeface="Open Sans"/>
              <a:sym typeface="Open Sans"/>
            </a:endParaRPr>
          </a:p>
        </p:txBody>
      </p:sp>
      <p:sp>
        <p:nvSpPr>
          <p:cNvPr id="227" name="Google Shape;227;p29"/>
          <p:cNvSpPr/>
          <p:nvPr/>
        </p:nvSpPr>
        <p:spPr>
          <a:xfrm>
            <a:off x="820188" y="2097700"/>
            <a:ext cx="115500" cy="115500"/>
          </a:xfrm>
          <a:prstGeom prst="ellipse">
            <a:avLst/>
          </a:prstGeom>
          <a:solidFill>
            <a:srgbClr val="D826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sp>
        <p:nvSpPr>
          <p:cNvPr id="228" name="Google Shape;228;p29"/>
          <p:cNvSpPr/>
          <p:nvPr/>
        </p:nvSpPr>
        <p:spPr>
          <a:xfrm>
            <a:off x="820188" y="2393162"/>
            <a:ext cx="115500" cy="115500"/>
          </a:xfrm>
          <a:prstGeom prst="ellipse">
            <a:avLst/>
          </a:prstGeom>
          <a:solidFill>
            <a:srgbClr val="D826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sp>
        <p:nvSpPr>
          <p:cNvPr id="229" name="Google Shape;229;p29"/>
          <p:cNvSpPr/>
          <p:nvPr/>
        </p:nvSpPr>
        <p:spPr>
          <a:xfrm>
            <a:off x="820188" y="2986275"/>
            <a:ext cx="115500" cy="115500"/>
          </a:xfrm>
          <a:prstGeom prst="ellipse">
            <a:avLst/>
          </a:prstGeom>
          <a:solidFill>
            <a:srgbClr val="D826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sp>
        <p:nvSpPr>
          <p:cNvPr id="230" name="Google Shape;230;p29"/>
          <p:cNvSpPr/>
          <p:nvPr/>
        </p:nvSpPr>
        <p:spPr>
          <a:xfrm>
            <a:off x="5614863" y="1312900"/>
            <a:ext cx="1493100" cy="54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a:solidFill>
                  <a:schemeClr val="dk2"/>
                </a:solidFill>
                <a:latin typeface="Open Sans"/>
                <a:ea typeface="Open Sans"/>
                <a:cs typeface="Open Sans"/>
                <a:sym typeface="Open Sans"/>
              </a:rPr>
              <a:t>90%</a:t>
            </a:r>
            <a:r>
              <a:rPr lang="fr"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marL="0" marR="0" lvl="0" indent="0" algn="l" rtl="0">
              <a:lnSpc>
                <a:spcPct val="90000"/>
              </a:lnSpc>
              <a:spcBef>
                <a:spcPts val="0"/>
              </a:spcBef>
              <a:spcAft>
                <a:spcPts val="0"/>
              </a:spcAft>
              <a:buNone/>
            </a:pPr>
            <a:r>
              <a:rPr lang="fr" sz="1100" i="0" u="none" strike="noStrike" cap="none">
                <a:solidFill>
                  <a:schemeClr val="dk2"/>
                </a:solidFill>
                <a:latin typeface="Open Sans"/>
                <a:ea typeface="Open Sans"/>
                <a:cs typeface="Open Sans"/>
                <a:sym typeface="Open Sans"/>
              </a:rPr>
              <a:t>collaborateurs en situation de handicap</a:t>
            </a:r>
            <a:endParaRPr sz="1100">
              <a:solidFill>
                <a:schemeClr val="dk2"/>
              </a:solidFill>
              <a:latin typeface="Open Sans"/>
              <a:ea typeface="Open Sans"/>
              <a:cs typeface="Open Sans"/>
              <a:sym typeface="Open Sans"/>
            </a:endParaRPr>
          </a:p>
        </p:txBody>
      </p:sp>
      <p:sp>
        <p:nvSpPr>
          <p:cNvPr id="231" name="Google Shape;231;p29"/>
          <p:cNvSpPr/>
          <p:nvPr/>
        </p:nvSpPr>
        <p:spPr>
          <a:xfrm>
            <a:off x="4937037" y="1374739"/>
            <a:ext cx="540000" cy="54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156CA5"/>
              </a:solidFill>
              <a:latin typeface="Calibri"/>
              <a:ea typeface="Calibri"/>
              <a:cs typeface="Calibri"/>
              <a:sym typeface="Calibri"/>
            </a:endParaRPr>
          </a:p>
        </p:txBody>
      </p:sp>
      <p:sp>
        <p:nvSpPr>
          <p:cNvPr id="232" name="Google Shape;232;p29"/>
          <p:cNvSpPr/>
          <p:nvPr/>
        </p:nvSpPr>
        <p:spPr>
          <a:xfrm>
            <a:off x="820188" y="2689712"/>
            <a:ext cx="115500" cy="115500"/>
          </a:xfrm>
          <a:prstGeom prst="ellipse">
            <a:avLst/>
          </a:prstGeom>
          <a:solidFill>
            <a:srgbClr val="D826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grpSp>
        <p:nvGrpSpPr>
          <p:cNvPr id="233" name="Google Shape;233;p29"/>
          <p:cNvGrpSpPr/>
          <p:nvPr/>
        </p:nvGrpSpPr>
        <p:grpSpPr>
          <a:xfrm>
            <a:off x="4937027" y="2928800"/>
            <a:ext cx="2170955" cy="540001"/>
            <a:chOff x="7752707" y="3320795"/>
            <a:chExt cx="2894607" cy="720002"/>
          </a:xfrm>
        </p:grpSpPr>
        <p:sp>
          <p:nvSpPr>
            <p:cNvPr id="234" name="Google Shape;234;p29"/>
            <p:cNvSpPr/>
            <p:nvPr/>
          </p:nvSpPr>
          <p:spPr>
            <a:xfrm>
              <a:off x="8659814" y="3320795"/>
              <a:ext cx="1987500" cy="72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a:solidFill>
                    <a:schemeClr val="dk2"/>
                  </a:solidFill>
                  <a:latin typeface="Open Sans"/>
                  <a:ea typeface="Open Sans"/>
                  <a:cs typeface="Open Sans"/>
                  <a:sym typeface="Open Sans"/>
                </a:rPr>
                <a:t>+3</a:t>
              </a:r>
              <a:r>
                <a:rPr lang="fr" sz="3000" b="1" i="0" u="none" strike="noStrike" cap="none">
                  <a:solidFill>
                    <a:schemeClr val="dk2"/>
                  </a:solidFill>
                  <a:latin typeface="Open Sans"/>
                  <a:ea typeface="Open Sans"/>
                  <a:cs typeface="Open Sans"/>
                  <a:sym typeface="Open Sans"/>
                </a:rPr>
                <a:t>0%</a:t>
              </a:r>
              <a:r>
                <a:rPr lang="fr"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marL="0" marR="0" lvl="0" indent="0" algn="l" rtl="0">
                <a:lnSpc>
                  <a:spcPct val="90000"/>
                </a:lnSpc>
                <a:spcBef>
                  <a:spcPts val="0"/>
                </a:spcBef>
                <a:spcAft>
                  <a:spcPts val="0"/>
                </a:spcAft>
                <a:buNone/>
              </a:pPr>
              <a:r>
                <a:rPr lang="fr" sz="1100" i="0" u="none" strike="noStrike" cap="none">
                  <a:solidFill>
                    <a:schemeClr val="dk2"/>
                  </a:solidFill>
                  <a:latin typeface="Open Sans"/>
                  <a:ea typeface="Open Sans"/>
                  <a:cs typeface="Open Sans"/>
                  <a:sym typeface="Open Sans"/>
                </a:rPr>
                <a:t>croissance annuelle</a:t>
              </a:r>
              <a:endParaRPr sz="1100">
                <a:solidFill>
                  <a:schemeClr val="dk2"/>
                </a:solidFill>
                <a:latin typeface="Open Sans"/>
                <a:ea typeface="Open Sans"/>
                <a:cs typeface="Open Sans"/>
                <a:sym typeface="Open Sans"/>
              </a:endParaRPr>
            </a:p>
          </p:txBody>
        </p:sp>
        <p:sp>
          <p:nvSpPr>
            <p:cNvPr id="235" name="Google Shape;235;p29"/>
            <p:cNvSpPr/>
            <p:nvPr/>
          </p:nvSpPr>
          <p:spPr>
            <a:xfrm>
              <a:off x="7752707" y="3320797"/>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36" name="Google Shape;236;p29"/>
            <p:cNvPicPr preferRelativeResize="0"/>
            <p:nvPr/>
          </p:nvPicPr>
          <p:blipFill rotWithShape="1">
            <a:blip r:embed="rId5">
              <a:alphaModFix/>
            </a:blip>
            <a:srcRect/>
            <a:stretch/>
          </p:blipFill>
          <p:spPr>
            <a:xfrm>
              <a:off x="7968707" y="3556115"/>
              <a:ext cx="288000" cy="249365"/>
            </a:xfrm>
            <a:prstGeom prst="rect">
              <a:avLst/>
            </a:prstGeom>
            <a:noFill/>
            <a:ln>
              <a:noFill/>
            </a:ln>
          </p:spPr>
        </p:pic>
      </p:grpSp>
      <p:pic>
        <p:nvPicPr>
          <p:cNvPr id="237" name="Google Shape;237;p29"/>
          <p:cNvPicPr preferRelativeResize="0"/>
          <p:nvPr/>
        </p:nvPicPr>
        <p:blipFill>
          <a:blip r:embed="rId6">
            <a:alphaModFix/>
          </a:blip>
          <a:stretch>
            <a:fillRect/>
          </a:stretch>
        </p:blipFill>
        <p:spPr>
          <a:xfrm>
            <a:off x="5062324" y="1500051"/>
            <a:ext cx="289400" cy="289400"/>
          </a:xfrm>
          <a:prstGeom prst="rect">
            <a:avLst/>
          </a:prstGeom>
          <a:noFill/>
          <a:ln>
            <a:noFill/>
          </a:ln>
        </p:spPr>
      </p:pic>
      <p:sp>
        <p:nvSpPr>
          <p:cNvPr id="238" name="Google Shape;238;p29"/>
          <p:cNvSpPr/>
          <p:nvPr/>
        </p:nvSpPr>
        <p:spPr>
          <a:xfrm>
            <a:off x="414025" y="3725547"/>
            <a:ext cx="3745500" cy="2463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fr" sz="1600" b="1">
                <a:solidFill>
                  <a:srgbClr val="156CA5"/>
                </a:solidFill>
                <a:latin typeface="Open Sans"/>
                <a:ea typeface="Open Sans"/>
                <a:cs typeface="Open Sans"/>
                <a:sym typeface="Open Sans"/>
              </a:rPr>
              <a:t>Parmi nos références</a:t>
            </a:r>
            <a:endParaRPr sz="1600" b="1">
              <a:solidFill>
                <a:srgbClr val="156CA5"/>
              </a:solidFill>
              <a:latin typeface="Open Sans"/>
              <a:ea typeface="Open Sans"/>
              <a:cs typeface="Open Sans"/>
              <a:sym typeface="Open Sans"/>
            </a:endParaRPr>
          </a:p>
        </p:txBody>
      </p:sp>
      <p:pic>
        <p:nvPicPr>
          <p:cNvPr id="239" name="Google Shape;239;p29"/>
          <p:cNvPicPr preferRelativeResize="0"/>
          <p:nvPr/>
        </p:nvPicPr>
        <p:blipFill rotWithShape="1">
          <a:blip r:embed="rId7">
            <a:alphaModFix/>
          </a:blip>
          <a:srcRect l="22839" t="32418" r="25014" b="42064"/>
          <a:stretch/>
        </p:blipFill>
        <p:spPr>
          <a:xfrm>
            <a:off x="872225" y="4192075"/>
            <a:ext cx="730872" cy="252850"/>
          </a:xfrm>
          <a:prstGeom prst="rect">
            <a:avLst/>
          </a:prstGeom>
          <a:noFill/>
          <a:ln>
            <a:noFill/>
          </a:ln>
        </p:spPr>
      </p:pic>
      <p:pic>
        <p:nvPicPr>
          <p:cNvPr id="240" name="Google Shape;240;p29"/>
          <p:cNvPicPr preferRelativeResize="0"/>
          <p:nvPr/>
        </p:nvPicPr>
        <p:blipFill rotWithShape="1">
          <a:blip r:embed="rId8">
            <a:alphaModFix/>
          </a:blip>
          <a:srcRect l="7774" t="24823" r="7170" b="24884"/>
          <a:stretch/>
        </p:blipFill>
        <p:spPr>
          <a:xfrm>
            <a:off x="2036675" y="4192075"/>
            <a:ext cx="980762" cy="289400"/>
          </a:xfrm>
          <a:prstGeom prst="rect">
            <a:avLst/>
          </a:prstGeom>
          <a:noFill/>
          <a:ln>
            <a:noFill/>
          </a:ln>
        </p:spPr>
      </p:pic>
      <p:pic>
        <p:nvPicPr>
          <p:cNvPr id="241" name="Google Shape;241;p29"/>
          <p:cNvPicPr preferRelativeResize="0"/>
          <p:nvPr/>
        </p:nvPicPr>
        <p:blipFill>
          <a:blip r:embed="rId9">
            <a:alphaModFix/>
          </a:blip>
          <a:stretch>
            <a:fillRect/>
          </a:stretch>
        </p:blipFill>
        <p:spPr>
          <a:xfrm>
            <a:off x="3361324" y="4049338"/>
            <a:ext cx="730875" cy="574887"/>
          </a:xfrm>
          <a:prstGeom prst="rect">
            <a:avLst/>
          </a:prstGeom>
          <a:noFill/>
          <a:ln>
            <a:noFill/>
          </a:ln>
        </p:spPr>
      </p:pic>
      <p:pic>
        <p:nvPicPr>
          <p:cNvPr id="242" name="Google Shape;242;p29"/>
          <p:cNvPicPr preferRelativeResize="0"/>
          <p:nvPr/>
        </p:nvPicPr>
        <p:blipFill>
          <a:blip r:embed="rId10">
            <a:alphaModFix/>
          </a:blip>
          <a:stretch>
            <a:fillRect/>
          </a:stretch>
        </p:blipFill>
        <p:spPr>
          <a:xfrm>
            <a:off x="4436100" y="4250582"/>
            <a:ext cx="951100" cy="172375"/>
          </a:xfrm>
          <a:prstGeom prst="rect">
            <a:avLst/>
          </a:prstGeom>
          <a:noFill/>
          <a:ln>
            <a:noFill/>
          </a:ln>
        </p:spPr>
      </p:pic>
      <p:pic>
        <p:nvPicPr>
          <p:cNvPr id="243" name="Google Shape;243;p29"/>
          <p:cNvPicPr preferRelativeResize="0"/>
          <p:nvPr/>
        </p:nvPicPr>
        <p:blipFill>
          <a:blip r:embed="rId11">
            <a:alphaModFix/>
          </a:blip>
          <a:stretch>
            <a:fillRect/>
          </a:stretch>
        </p:blipFill>
        <p:spPr>
          <a:xfrm>
            <a:off x="5771776" y="4122777"/>
            <a:ext cx="501450" cy="501450"/>
          </a:xfrm>
          <a:prstGeom prst="rect">
            <a:avLst/>
          </a:prstGeom>
          <a:noFill/>
          <a:ln>
            <a:noFill/>
          </a:ln>
        </p:spPr>
      </p:pic>
      <p:pic>
        <p:nvPicPr>
          <p:cNvPr id="244" name="Google Shape;244;p29"/>
          <p:cNvPicPr preferRelativeResize="0"/>
          <p:nvPr/>
        </p:nvPicPr>
        <p:blipFill>
          <a:blip r:embed="rId12">
            <a:alphaModFix/>
          </a:blip>
          <a:stretch>
            <a:fillRect/>
          </a:stretch>
        </p:blipFill>
        <p:spPr>
          <a:xfrm>
            <a:off x="6846401" y="4168801"/>
            <a:ext cx="1407130" cy="335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4"/>
          <p:cNvSpPr txBox="1">
            <a:spLocks noGrp="1"/>
          </p:cNvSpPr>
          <p:nvPr>
            <p:ph type="title"/>
          </p:nvPr>
        </p:nvSpPr>
        <p:spPr>
          <a:xfrm>
            <a:off x="265500" y="1233175"/>
            <a:ext cx="4045200" cy="166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b="1"/>
              <a:t>Conclusion</a:t>
            </a:r>
            <a:endParaRPr b="1"/>
          </a:p>
        </p:txBody>
      </p:sp>
      <p:pic>
        <p:nvPicPr>
          <p:cNvPr id="813" name="Google Shape;813;p74"/>
          <p:cNvPicPr preferRelativeResize="0"/>
          <p:nvPr/>
        </p:nvPicPr>
        <p:blipFill rotWithShape="1">
          <a:blip r:embed="rId3">
            <a:alphaModFix/>
          </a:blip>
          <a:srcRect t="2702" r="1931" b="25422"/>
          <a:stretch/>
        </p:blipFill>
        <p:spPr>
          <a:xfrm>
            <a:off x="5619750" y="1243850"/>
            <a:ext cx="2655900" cy="265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Limites</a:t>
            </a:r>
            <a:endParaRPr>
              <a:highlight>
                <a:schemeClr val="accent6"/>
              </a:highlight>
            </a:endParaRPr>
          </a:p>
        </p:txBody>
      </p:sp>
      <p:sp>
        <p:nvSpPr>
          <p:cNvPr id="819" name="Google Shape;819;p75"/>
          <p:cNvSpPr txBox="1">
            <a:spLocks noGrp="1"/>
          </p:cNvSpPr>
          <p:nvPr>
            <p:ph type="body" idx="1"/>
          </p:nvPr>
        </p:nvSpPr>
        <p:spPr>
          <a:xfrm>
            <a:off x="311700" y="1115450"/>
            <a:ext cx="8520600" cy="46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1018"/>
              <a:buNone/>
            </a:pPr>
            <a:r>
              <a:rPr lang="fr" sz="1700" b="1"/>
              <a:t>Une conception et sa documentation </a:t>
            </a:r>
            <a:r>
              <a:rPr lang="fr" sz="1700" b="1" u="sng"/>
              <a:t>partiellement</a:t>
            </a:r>
            <a:r>
              <a:rPr lang="fr" sz="1700" b="1"/>
              <a:t> accessible seulement</a:t>
            </a:r>
            <a:endParaRPr sz="1700"/>
          </a:p>
        </p:txBody>
      </p:sp>
      <p:sp>
        <p:nvSpPr>
          <p:cNvPr id="820" name="Google Shape;820;p75"/>
          <p:cNvSpPr txBox="1">
            <a:spLocks noGrp="1"/>
          </p:cNvSpPr>
          <p:nvPr>
            <p:ph type="body" idx="1"/>
          </p:nvPr>
        </p:nvSpPr>
        <p:spPr>
          <a:xfrm>
            <a:off x="4572000" y="1780225"/>
            <a:ext cx="3270900" cy="275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Accessible</a:t>
            </a:r>
            <a:endParaRPr/>
          </a:p>
          <a:p>
            <a:pPr marL="0" lvl="0" indent="0" algn="l" rtl="0">
              <a:spcBef>
                <a:spcPts val="0"/>
              </a:spcBef>
              <a:spcAft>
                <a:spcPts val="0"/>
              </a:spcAft>
              <a:buNone/>
            </a:pPr>
            <a:r>
              <a:rPr lang="fr"/>
              <a:t>Non accessible</a:t>
            </a:r>
            <a:endParaRPr/>
          </a:p>
          <a:p>
            <a:pPr marL="0" lvl="0" indent="0" algn="l" rtl="0">
              <a:spcBef>
                <a:spcPts val="0"/>
              </a:spcBef>
              <a:spcAft>
                <a:spcPts val="0"/>
              </a:spcAft>
              <a:buNone/>
            </a:pPr>
            <a:r>
              <a:rPr lang="fr"/>
              <a:t>Accessible</a:t>
            </a:r>
            <a:endParaRPr/>
          </a:p>
          <a:p>
            <a:pPr marL="0" lvl="0" indent="0" algn="l" rtl="0">
              <a:spcBef>
                <a:spcPts val="0"/>
              </a:spcBef>
              <a:spcAft>
                <a:spcPts val="0"/>
              </a:spcAft>
              <a:buNone/>
            </a:pPr>
            <a:r>
              <a:rPr lang="fr"/>
              <a:t>Non accessible</a:t>
            </a:r>
            <a:endParaRPr/>
          </a:p>
          <a:p>
            <a:pPr marL="0" lvl="0" indent="0" algn="l" rtl="0">
              <a:spcBef>
                <a:spcPts val="0"/>
              </a:spcBef>
              <a:spcAft>
                <a:spcPts val="0"/>
              </a:spcAft>
              <a:buNone/>
            </a:pPr>
            <a:r>
              <a:rPr lang="fr"/>
              <a:t>Partiellement accessible</a:t>
            </a:r>
            <a:endParaRPr/>
          </a:p>
          <a:p>
            <a:pPr marL="0" lvl="0" indent="0" algn="l" rtl="0">
              <a:spcBef>
                <a:spcPts val="0"/>
              </a:spcBef>
              <a:spcAft>
                <a:spcPts val="0"/>
              </a:spcAft>
              <a:buNone/>
            </a:pPr>
            <a:r>
              <a:rPr lang="fr"/>
              <a:t>Partiellement accessible</a:t>
            </a:r>
            <a:endParaRPr>
              <a:highlight>
                <a:schemeClr val="accent6"/>
              </a:highlight>
            </a:endParaRPr>
          </a:p>
        </p:txBody>
      </p:sp>
      <p:sp>
        <p:nvSpPr>
          <p:cNvPr id="821" name="Google Shape;821;p75"/>
          <p:cNvSpPr txBox="1">
            <a:spLocks noGrp="1"/>
          </p:cNvSpPr>
          <p:nvPr>
            <p:ph type="body" idx="1"/>
          </p:nvPr>
        </p:nvSpPr>
        <p:spPr>
          <a:xfrm>
            <a:off x="462875" y="1780375"/>
            <a:ext cx="3513900" cy="275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
              <a:t>Réponse d’AO</a:t>
            </a:r>
            <a:endParaRPr/>
          </a:p>
          <a:p>
            <a:pPr marL="457200" lvl="0" indent="-342900" algn="l" rtl="0">
              <a:spcBef>
                <a:spcPts val="0"/>
              </a:spcBef>
              <a:spcAft>
                <a:spcPts val="0"/>
              </a:spcAft>
              <a:buSzPts val="1800"/>
              <a:buChar char="-"/>
            </a:pPr>
            <a:r>
              <a:rPr lang="fr"/>
              <a:t>Wireframes des ateliers</a:t>
            </a:r>
            <a:endParaRPr/>
          </a:p>
          <a:p>
            <a:pPr marL="457200" lvl="0" indent="-342900" algn="l" rtl="0">
              <a:spcBef>
                <a:spcPts val="0"/>
              </a:spcBef>
              <a:spcAft>
                <a:spcPts val="0"/>
              </a:spcAft>
              <a:buSzPts val="1800"/>
              <a:buChar char="-"/>
            </a:pPr>
            <a:r>
              <a:rPr lang="fr"/>
              <a:t>Wireframes html (partiel)</a:t>
            </a:r>
            <a:endParaRPr/>
          </a:p>
          <a:p>
            <a:pPr marL="457200" lvl="0" indent="-342900" algn="l" rtl="0">
              <a:spcBef>
                <a:spcPts val="0"/>
              </a:spcBef>
              <a:spcAft>
                <a:spcPts val="0"/>
              </a:spcAft>
              <a:buSzPts val="1800"/>
              <a:buChar char="-"/>
            </a:pPr>
            <a:r>
              <a:rPr lang="fr"/>
              <a:t>Maquettes</a:t>
            </a:r>
            <a:endParaRPr/>
          </a:p>
          <a:p>
            <a:pPr marL="457200" lvl="0" indent="-342900" algn="l" rtl="0">
              <a:spcBef>
                <a:spcPts val="0"/>
              </a:spcBef>
              <a:spcAft>
                <a:spcPts val="0"/>
              </a:spcAft>
              <a:buSzPts val="1800"/>
              <a:buChar char="-"/>
            </a:pPr>
            <a:r>
              <a:rPr lang="fr"/>
              <a:t>Spécifications</a:t>
            </a:r>
            <a:endParaRPr/>
          </a:p>
          <a:p>
            <a:pPr marL="457200" lvl="0" indent="-342900" algn="l" rtl="0">
              <a:spcBef>
                <a:spcPts val="0"/>
              </a:spcBef>
              <a:spcAft>
                <a:spcPts val="0"/>
              </a:spcAft>
              <a:buSzPts val="1800"/>
              <a:buChar char="-"/>
            </a:pPr>
            <a:r>
              <a:rPr lang="fr"/>
              <a:t>Tickets Redmine</a:t>
            </a:r>
            <a:endParaRPr/>
          </a:p>
        </p:txBody>
      </p:sp>
      <p:grpSp>
        <p:nvGrpSpPr>
          <p:cNvPr id="822" name="Google Shape;822;p75"/>
          <p:cNvGrpSpPr/>
          <p:nvPr/>
        </p:nvGrpSpPr>
        <p:grpSpPr>
          <a:xfrm>
            <a:off x="4325300" y="1940725"/>
            <a:ext cx="159900" cy="160200"/>
            <a:chOff x="4325300" y="1940725"/>
            <a:chExt cx="159900" cy="160200"/>
          </a:xfrm>
        </p:grpSpPr>
        <p:sp>
          <p:nvSpPr>
            <p:cNvPr id="823" name="Google Shape;823;p75"/>
            <p:cNvSpPr/>
            <p:nvPr/>
          </p:nvSpPr>
          <p:spPr>
            <a:xfrm>
              <a:off x="4325300" y="19407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824" name="Google Shape;824;p75"/>
            <p:cNvPicPr preferRelativeResize="0"/>
            <p:nvPr/>
          </p:nvPicPr>
          <p:blipFill>
            <a:blip r:embed="rId3">
              <a:alphaModFix/>
            </a:blip>
            <a:stretch>
              <a:fillRect/>
            </a:stretch>
          </p:blipFill>
          <p:spPr>
            <a:xfrm>
              <a:off x="4362000" y="1987700"/>
              <a:ext cx="86500" cy="66250"/>
            </a:xfrm>
            <a:prstGeom prst="rect">
              <a:avLst/>
            </a:prstGeom>
            <a:noFill/>
            <a:ln>
              <a:noFill/>
            </a:ln>
          </p:spPr>
        </p:pic>
      </p:grpSp>
      <p:grpSp>
        <p:nvGrpSpPr>
          <p:cNvPr id="825" name="Google Shape;825;p75"/>
          <p:cNvGrpSpPr/>
          <p:nvPr/>
        </p:nvGrpSpPr>
        <p:grpSpPr>
          <a:xfrm>
            <a:off x="4325300" y="2696525"/>
            <a:ext cx="159900" cy="160200"/>
            <a:chOff x="4325300" y="2696525"/>
            <a:chExt cx="159900" cy="160200"/>
          </a:xfrm>
        </p:grpSpPr>
        <p:sp>
          <p:nvSpPr>
            <p:cNvPr id="826" name="Google Shape;826;p75"/>
            <p:cNvSpPr/>
            <p:nvPr/>
          </p:nvSpPr>
          <p:spPr>
            <a:xfrm>
              <a:off x="4325300" y="2696525"/>
              <a:ext cx="159900" cy="160200"/>
            </a:xfrm>
            <a:prstGeom prst="ellipse">
              <a:avLst/>
            </a:prstGeom>
            <a:solidFill>
              <a:srgbClr val="156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827" name="Google Shape;827;p75"/>
            <p:cNvPicPr preferRelativeResize="0"/>
            <p:nvPr/>
          </p:nvPicPr>
          <p:blipFill>
            <a:blip r:embed="rId3">
              <a:alphaModFix/>
            </a:blip>
            <a:stretch>
              <a:fillRect/>
            </a:stretch>
          </p:blipFill>
          <p:spPr>
            <a:xfrm>
              <a:off x="4362000" y="2743500"/>
              <a:ext cx="86500" cy="66250"/>
            </a:xfrm>
            <a:prstGeom prst="rect">
              <a:avLst/>
            </a:prstGeom>
            <a:noFill/>
            <a:ln>
              <a:noFill/>
            </a:ln>
          </p:spPr>
        </p:pic>
      </p:grpSp>
      <p:grpSp>
        <p:nvGrpSpPr>
          <p:cNvPr id="828" name="Google Shape;828;p75"/>
          <p:cNvGrpSpPr/>
          <p:nvPr/>
        </p:nvGrpSpPr>
        <p:grpSpPr>
          <a:xfrm>
            <a:off x="4325300" y="2319500"/>
            <a:ext cx="159900" cy="160200"/>
            <a:chOff x="4325300" y="2319500"/>
            <a:chExt cx="159900" cy="160200"/>
          </a:xfrm>
        </p:grpSpPr>
        <p:sp>
          <p:nvSpPr>
            <p:cNvPr id="829" name="Google Shape;829;p75"/>
            <p:cNvSpPr/>
            <p:nvPr/>
          </p:nvSpPr>
          <p:spPr>
            <a:xfrm>
              <a:off x="4325300" y="2319500"/>
              <a:ext cx="159900" cy="1602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830" name="Google Shape;830;p75"/>
            <p:cNvPicPr preferRelativeResize="0"/>
            <p:nvPr/>
          </p:nvPicPr>
          <p:blipFill>
            <a:blip r:embed="rId4">
              <a:alphaModFix/>
            </a:blip>
            <a:stretch>
              <a:fillRect/>
            </a:stretch>
          </p:blipFill>
          <p:spPr>
            <a:xfrm>
              <a:off x="4369800" y="2363275"/>
              <a:ext cx="70900" cy="70900"/>
            </a:xfrm>
            <a:prstGeom prst="rect">
              <a:avLst/>
            </a:prstGeom>
            <a:noFill/>
            <a:ln>
              <a:noFill/>
            </a:ln>
          </p:spPr>
        </p:pic>
      </p:grpSp>
      <p:grpSp>
        <p:nvGrpSpPr>
          <p:cNvPr id="831" name="Google Shape;831;p75"/>
          <p:cNvGrpSpPr/>
          <p:nvPr/>
        </p:nvGrpSpPr>
        <p:grpSpPr>
          <a:xfrm>
            <a:off x="4325300" y="3093075"/>
            <a:ext cx="159900" cy="160200"/>
            <a:chOff x="4325300" y="3093075"/>
            <a:chExt cx="159900" cy="160200"/>
          </a:xfrm>
        </p:grpSpPr>
        <p:sp>
          <p:nvSpPr>
            <p:cNvPr id="832" name="Google Shape;832;p75"/>
            <p:cNvSpPr/>
            <p:nvPr/>
          </p:nvSpPr>
          <p:spPr>
            <a:xfrm>
              <a:off x="4325300" y="3093075"/>
              <a:ext cx="159900" cy="160200"/>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56CA5"/>
                </a:solidFill>
                <a:latin typeface="Open Sans Light"/>
                <a:ea typeface="Open Sans Light"/>
                <a:cs typeface="Open Sans Light"/>
                <a:sym typeface="Open Sans Light"/>
              </a:endParaRPr>
            </a:p>
          </p:txBody>
        </p:sp>
        <p:pic>
          <p:nvPicPr>
            <p:cNvPr id="833" name="Google Shape;833;p75"/>
            <p:cNvPicPr preferRelativeResize="0"/>
            <p:nvPr/>
          </p:nvPicPr>
          <p:blipFill>
            <a:blip r:embed="rId4">
              <a:alphaModFix/>
            </a:blip>
            <a:stretch>
              <a:fillRect/>
            </a:stretch>
          </p:blipFill>
          <p:spPr>
            <a:xfrm>
              <a:off x="4369800" y="3136850"/>
              <a:ext cx="70900" cy="70900"/>
            </a:xfrm>
            <a:prstGeom prst="rect">
              <a:avLst/>
            </a:prstGeom>
            <a:noFill/>
            <a:ln>
              <a:noFill/>
            </a:ln>
          </p:spPr>
        </p:pic>
      </p:grpSp>
      <p:grpSp>
        <p:nvGrpSpPr>
          <p:cNvPr id="834" name="Google Shape;834;p75"/>
          <p:cNvGrpSpPr/>
          <p:nvPr/>
        </p:nvGrpSpPr>
        <p:grpSpPr>
          <a:xfrm>
            <a:off x="4325300" y="3471975"/>
            <a:ext cx="159900" cy="160200"/>
            <a:chOff x="4325300" y="3471975"/>
            <a:chExt cx="159900" cy="160200"/>
          </a:xfrm>
        </p:grpSpPr>
        <p:sp>
          <p:nvSpPr>
            <p:cNvPr id="835" name="Google Shape;835;p75"/>
            <p:cNvSpPr/>
            <p:nvPr/>
          </p:nvSpPr>
          <p:spPr>
            <a:xfrm>
              <a:off x="4325300" y="3471975"/>
              <a:ext cx="159900" cy="160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1F47"/>
                </a:solidFill>
                <a:latin typeface="Open Sans Light"/>
                <a:ea typeface="Open Sans Light"/>
                <a:cs typeface="Open Sans Light"/>
                <a:sym typeface="Open Sans Light"/>
              </a:endParaRPr>
            </a:p>
          </p:txBody>
        </p:sp>
        <p:sp>
          <p:nvSpPr>
            <p:cNvPr id="836" name="Google Shape;836;p75"/>
            <p:cNvSpPr/>
            <p:nvPr/>
          </p:nvSpPr>
          <p:spPr>
            <a:xfrm>
              <a:off x="4373525" y="3544875"/>
              <a:ext cx="63300" cy="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grpSp>
        <p:nvGrpSpPr>
          <p:cNvPr id="837" name="Google Shape;837;p75"/>
          <p:cNvGrpSpPr/>
          <p:nvPr/>
        </p:nvGrpSpPr>
        <p:grpSpPr>
          <a:xfrm>
            <a:off x="4325300" y="3850875"/>
            <a:ext cx="159900" cy="160200"/>
            <a:chOff x="4325300" y="3471975"/>
            <a:chExt cx="159900" cy="160200"/>
          </a:xfrm>
        </p:grpSpPr>
        <p:sp>
          <p:nvSpPr>
            <p:cNvPr id="838" name="Google Shape;838;p75"/>
            <p:cNvSpPr/>
            <p:nvPr/>
          </p:nvSpPr>
          <p:spPr>
            <a:xfrm>
              <a:off x="4325300" y="3471975"/>
              <a:ext cx="159900" cy="160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1F47"/>
                </a:solidFill>
                <a:latin typeface="Open Sans Light"/>
                <a:ea typeface="Open Sans Light"/>
                <a:cs typeface="Open Sans Light"/>
                <a:sym typeface="Open Sans Light"/>
              </a:endParaRPr>
            </a:p>
          </p:txBody>
        </p:sp>
        <p:sp>
          <p:nvSpPr>
            <p:cNvPr id="839" name="Google Shape;839;p75"/>
            <p:cNvSpPr/>
            <p:nvPr/>
          </p:nvSpPr>
          <p:spPr>
            <a:xfrm>
              <a:off x="4373525" y="3544875"/>
              <a:ext cx="63300" cy="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Ligh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Réussites</a:t>
            </a:r>
            <a:endParaRPr>
              <a:highlight>
                <a:schemeClr val="accent6"/>
              </a:highlight>
            </a:endParaRPr>
          </a:p>
        </p:txBody>
      </p:sp>
      <p:sp>
        <p:nvSpPr>
          <p:cNvPr id="845" name="Google Shape;845;p76"/>
          <p:cNvSpPr txBox="1">
            <a:spLocks noGrp="1"/>
          </p:cNvSpPr>
          <p:nvPr>
            <p:ph type="body" idx="1"/>
          </p:nvPr>
        </p:nvSpPr>
        <p:spPr>
          <a:xfrm>
            <a:off x="311700" y="11154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
              <a:t>Montée en compétence </a:t>
            </a:r>
            <a:endParaRPr/>
          </a:p>
          <a:p>
            <a:pPr marL="914400" lvl="1" indent="-317500" algn="l" rtl="0">
              <a:spcBef>
                <a:spcPts val="0"/>
              </a:spcBef>
              <a:spcAft>
                <a:spcPts val="0"/>
              </a:spcAft>
              <a:buSzPts val="1400"/>
              <a:buChar char="○"/>
            </a:pPr>
            <a:r>
              <a:rPr lang="fr" sz="1400"/>
              <a:t>Concepteurs, développeurs, chefs de projet</a:t>
            </a:r>
            <a:r>
              <a:rPr lang="fr"/>
              <a:t>…</a:t>
            </a:r>
            <a:r>
              <a:rPr lang="fr" sz="1400"/>
              <a:t> </a:t>
            </a:r>
            <a:endParaRPr sz="1400"/>
          </a:p>
          <a:p>
            <a:pPr marL="914400" lvl="1" indent="-317500" algn="l" rtl="0">
              <a:spcBef>
                <a:spcPts val="0"/>
              </a:spcBef>
              <a:spcAft>
                <a:spcPts val="0"/>
              </a:spcAft>
              <a:buSzPts val="1400"/>
              <a:buChar char="○"/>
            </a:pPr>
            <a:r>
              <a:rPr lang="fr" sz="1400"/>
              <a:t>… mais aussi les contributeurs </a:t>
            </a:r>
            <a:endParaRPr sz="1400"/>
          </a:p>
          <a:p>
            <a:pPr marL="914400" lvl="1" indent="-317500" algn="l" rtl="0">
              <a:spcBef>
                <a:spcPts val="0"/>
              </a:spcBef>
              <a:spcAft>
                <a:spcPts val="0"/>
              </a:spcAft>
              <a:buSzPts val="1400"/>
              <a:buChar char="○"/>
            </a:pPr>
            <a:r>
              <a:rPr lang="fr" sz="1400"/>
              <a:t>Des bonnes pratiques pour nos futurs projets</a:t>
            </a:r>
            <a:endParaRPr sz="1400"/>
          </a:p>
          <a:p>
            <a:pPr marL="457200" lvl="0" indent="-342900" algn="l" rtl="0">
              <a:spcBef>
                <a:spcPts val="0"/>
              </a:spcBef>
              <a:spcAft>
                <a:spcPts val="0"/>
              </a:spcAft>
              <a:buSzPts val="1800"/>
              <a:buChar char="●"/>
            </a:pPr>
            <a:r>
              <a:rPr lang="fr"/>
              <a:t>Un fort taux de conformité dès la sortie du site </a:t>
            </a:r>
            <a:endParaRPr/>
          </a:p>
          <a:p>
            <a:pPr marL="914400" lvl="1" indent="-317500" algn="l" rtl="0">
              <a:spcBef>
                <a:spcPts val="0"/>
              </a:spcBef>
              <a:spcAft>
                <a:spcPts val="0"/>
              </a:spcAft>
              <a:buSzPts val="1400"/>
              <a:buChar char="○"/>
            </a:pPr>
            <a:r>
              <a:rPr lang="fr"/>
              <a:t>Budget mieux maîtrisé</a:t>
            </a:r>
            <a:endParaRPr/>
          </a:p>
          <a:p>
            <a:pPr marL="457200" lvl="0" indent="-342900" algn="l" rtl="0">
              <a:spcBef>
                <a:spcPts val="0"/>
              </a:spcBef>
              <a:spcAft>
                <a:spcPts val="0"/>
              </a:spcAft>
              <a:buSzPts val="1800"/>
              <a:buChar char="●"/>
            </a:pPr>
            <a:r>
              <a:rPr lang="fr"/>
              <a:t>Un site accessible en front </a:t>
            </a:r>
            <a:r>
              <a:rPr lang="fr" u="sng"/>
              <a:t>et</a:t>
            </a:r>
            <a:r>
              <a:rPr lang="fr"/>
              <a:t> en back office</a:t>
            </a:r>
            <a:endParaRPr/>
          </a:p>
          <a:p>
            <a:pPr marL="457200" lvl="0" indent="-342900" algn="l" rtl="0">
              <a:spcBef>
                <a:spcPts val="0"/>
              </a:spcBef>
              <a:spcAft>
                <a:spcPts val="0"/>
              </a:spcAft>
              <a:buSzPts val="1800"/>
              <a:buChar char="●"/>
            </a:pPr>
            <a:r>
              <a:rPr lang="fr"/>
              <a:t>Une vitrine pour </a:t>
            </a:r>
            <a:r>
              <a:rPr lang="fr" b="1"/>
              <a:t>numerik-ea</a:t>
            </a:r>
            <a:r>
              <a:rPr lang="fr"/>
              <a:t> et pour l’</a:t>
            </a:r>
            <a:r>
              <a:rPr lang="fr" b="1"/>
              <a:t>AVH</a:t>
            </a:r>
            <a:r>
              <a:rPr lang="fr"/>
              <a:t> pour la promotion et la sensibilisation autour de l’accessibilité numérique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Bénéfices d’un site accessible</a:t>
            </a:r>
            <a:endParaRPr b="1">
              <a:highlight>
                <a:schemeClr val="accent6"/>
              </a:highlight>
            </a:endParaRPr>
          </a:p>
        </p:txBody>
      </p:sp>
      <p:sp>
        <p:nvSpPr>
          <p:cNvPr id="851" name="Google Shape;851;p77"/>
          <p:cNvSpPr txBox="1"/>
          <p:nvPr/>
        </p:nvSpPr>
        <p:spPr>
          <a:xfrm>
            <a:off x="142775" y="3982225"/>
            <a:ext cx="18204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fr" sz="1500" b="1">
                <a:solidFill>
                  <a:srgbClr val="156CA5"/>
                </a:solidFill>
                <a:latin typeface="Open Sans"/>
                <a:ea typeface="Open Sans"/>
                <a:cs typeface="Open Sans"/>
                <a:sym typeface="Open Sans"/>
              </a:rPr>
              <a:t>RÉFÉRENCEMENT</a:t>
            </a:r>
            <a:endParaRPr sz="1100" b="1">
              <a:solidFill>
                <a:srgbClr val="156CA5"/>
              </a:solidFill>
            </a:endParaRPr>
          </a:p>
        </p:txBody>
      </p:sp>
      <p:sp>
        <p:nvSpPr>
          <p:cNvPr id="852" name="Google Shape;852;p77"/>
          <p:cNvSpPr txBox="1"/>
          <p:nvPr/>
        </p:nvSpPr>
        <p:spPr>
          <a:xfrm>
            <a:off x="2236138" y="3668300"/>
            <a:ext cx="11616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fr" sz="1500" b="1">
                <a:solidFill>
                  <a:srgbClr val="156CA5"/>
                </a:solidFill>
                <a:latin typeface="Open Sans"/>
                <a:ea typeface="Open Sans"/>
                <a:cs typeface="Open Sans"/>
                <a:sym typeface="Open Sans"/>
              </a:rPr>
              <a:t>AUDIENCE</a:t>
            </a:r>
            <a:endParaRPr sz="1100" b="1">
              <a:solidFill>
                <a:srgbClr val="156CA5"/>
              </a:solidFill>
            </a:endParaRPr>
          </a:p>
        </p:txBody>
      </p:sp>
      <p:sp>
        <p:nvSpPr>
          <p:cNvPr id="853" name="Google Shape;853;p77"/>
          <p:cNvSpPr txBox="1"/>
          <p:nvPr/>
        </p:nvSpPr>
        <p:spPr>
          <a:xfrm>
            <a:off x="4167888" y="3199050"/>
            <a:ext cx="8082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fr" sz="1500" b="1">
                <a:solidFill>
                  <a:srgbClr val="156CA5"/>
                </a:solidFill>
                <a:latin typeface="Open Sans"/>
                <a:ea typeface="Open Sans"/>
                <a:cs typeface="Open Sans"/>
                <a:sym typeface="Open Sans"/>
              </a:rPr>
              <a:t>IMAGE</a:t>
            </a:r>
            <a:endParaRPr sz="1100" b="1">
              <a:solidFill>
                <a:srgbClr val="156CA5"/>
              </a:solidFill>
            </a:endParaRPr>
          </a:p>
        </p:txBody>
      </p:sp>
      <p:sp>
        <p:nvSpPr>
          <p:cNvPr id="854" name="Google Shape;854;p77"/>
          <p:cNvSpPr txBox="1"/>
          <p:nvPr/>
        </p:nvSpPr>
        <p:spPr>
          <a:xfrm>
            <a:off x="5912075" y="2729950"/>
            <a:ext cx="8178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fr" sz="1500" b="1">
                <a:solidFill>
                  <a:srgbClr val="156CA5"/>
                </a:solidFill>
                <a:latin typeface="Open Sans"/>
                <a:ea typeface="Open Sans"/>
                <a:cs typeface="Open Sans"/>
                <a:sym typeface="Open Sans"/>
              </a:rPr>
              <a:t>COÛTS</a:t>
            </a:r>
            <a:endParaRPr sz="1100" b="1">
              <a:solidFill>
                <a:srgbClr val="156CA5"/>
              </a:solidFill>
            </a:endParaRPr>
          </a:p>
        </p:txBody>
      </p:sp>
      <p:sp>
        <p:nvSpPr>
          <p:cNvPr id="855" name="Google Shape;855;p77"/>
          <p:cNvSpPr txBox="1"/>
          <p:nvPr/>
        </p:nvSpPr>
        <p:spPr>
          <a:xfrm>
            <a:off x="7559225" y="2292425"/>
            <a:ext cx="10125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fr" sz="1500" b="1">
                <a:solidFill>
                  <a:srgbClr val="156CA5"/>
                </a:solidFill>
                <a:latin typeface="Open Sans"/>
                <a:ea typeface="Open Sans"/>
                <a:cs typeface="Open Sans"/>
                <a:sym typeface="Open Sans"/>
              </a:rPr>
              <a:t>QUALITÉ</a:t>
            </a:r>
            <a:endParaRPr sz="1100" b="1">
              <a:solidFill>
                <a:srgbClr val="156CA5"/>
              </a:solidFill>
            </a:endParaRPr>
          </a:p>
        </p:txBody>
      </p:sp>
      <p:sp>
        <p:nvSpPr>
          <p:cNvPr id="856" name="Google Shape;856;p77"/>
          <p:cNvSpPr/>
          <p:nvPr/>
        </p:nvSpPr>
        <p:spPr>
          <a:xfrm>
            <a:off x="664825" y="3110929"/>
            <a:ext cx="776400" cy="7764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57" name="Google Shape;857;p77"/>
          <p:cNvPicPr preferRelativeResize="0"/>
          <p:nvPr/>
        </p:nvPicPr>
        <p:blipFill rotWithShape="1">
          <a:blip r:embed="rId3">
            <a:alphaModFix/>
          </a:blip>
          <a:srcRect/>
          <a:stretch/>
        </p:blipFill>
        <p:spPr>
          <a:xfrm>
            <a:off x="897759" y="3364688"/>
            <a:ext cx="310528" cy="268871"/>
          </a:xfrm>
          <a:prstGeom prst="rect">
            <a:avLst/>
          </a:prstGeom>
          <a:noFill/>
          <a:ln>
            <a:noFill/>
          </a:ln>
        </p:spPr>
      </p:pic>
      <p:sp>
        <p:nvSpPr>
          <p:cNvPr id="858" name="Google Shape;858;p77"/>
          <p:cNvSpPr/>
          <p:nvPr/>
        </p:nvSpPr>
        <p:spPr>
          <a:xfrm>
            <a:off x="4167949" y="2334582"/>
            <a:ext cx="776400" cy="7764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59" name="Google Shape;859;p77"/>
          <p:cNvPicPr preferRelativeResize="0"/>
          <p:nvPr/>
        </p:nvPicPr>
        <p:blipFill rotWithShape="1">
          <a:blip r:embed="rId4">
            <a:alphaModFix/>
          </a:blip>
          <a:srcRect/>
          <a:stretch/>
        </p:blipFill>
        <p:spPr>
          <a:xfrm>
            <a:off x="4390071" y="2546284"/>
            <a:ext cx="332106" cy="310540"/>
          </a:xfrm>
          <a:prstGeom prst="rect">
            <a:avLst/>
          </a:prstGeom>
          <a:noFill/>
          <a:ln>
            <a:noFill/>
          </a:ln>
        </p:spPr>
      </p:pic>
      <p:sp>
        <p:nvSpPr>
          <p:cNvPr id="860" name="Google Shape;860;p77"/>
          <p:cNvSpPr/>
          <p:nvPr/>
        </p:nvSpPr>
        <p:spPr>
          <a:xfrm>
            <a:off x="2418100" y="2756209"/>
            <a:ext cx="786900" cy="7869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61" name="Google Shape;861;p77"/>
          <p:cNvPicPr preferRelativeResize="0"/>
          <p:nvPr/>
        </p:nvPicPr>
        <p:blipFill rotWithShape="1">
          <a:blip r:embed="rId5">
            <a:alphaModFix/>
          </a:blip>
          <a:srcRect/>
          <a:stretch/>
        </p:blipFill>
        <p:spPr>
          <a:xfrm>
            <a:off x="2654185" y="2967053"/>
            <a:ext cx="314781" cy="343770"/>
          </a:xfrm>
          <a:prstGeom prst="rect">
            <a:avLst/>
          </a:prstGeom>
          <a:noFill/>
          <a:ln>
            <a:noFill/>
          </a:ln>
        </p:spPr>
      </p:pic>
      <p:sp>
        <p:nvSpPr>
          <p:cNvPr id="862" name="Google Shape;862;p77"/>
          <p:cNvSpPr/>
          <p:nvPr/>
        </p:nvSpPr>
        <p:spPr>
          <a:xfrm>
            <a:off x="5916924" y="1859545"/>
            <a:ext cx="776400" cy="7764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 sz="3800">
                <a:solidFill>
                  <a:schemeClr val="lt1"/>
                </a:solidFill>
                <a:latin typeface="Open Sans Medium"/>
                <a:ea typeface="Open Sans Medium"/>
                <a:cs typeface="Open Sans Medium"/>
                <a:sym typeface="Open Sans Medium"/>
              </a:rPr>
              <a:t>€</a:t>
            </a:r>
            <a:endParaRPr sz="3800" i="0" u="none" strike="noStrike" cap="none">
              <a:solidFill>
                <a:schemeClr val="lt1"/>
              </a:solidFill>
              <a:latin typeface="Open Sans Medium"/>
              <a:ea typeface="Open Sans Medium"/>
              <a:cs typeface="Open Sans Medium"/>
              <a:sym typeface="Open Sans Medium"/>
            </a:endParaRPr>
          </a:p>
        </p:txBody>
      </p:sp>
      <p:grpSp>
        <p:nvGrpSpPr>
          <p:cNvPr id="863" name="Google Shape;863;p77"/>
          <p:cNvGrpSpPr/>
          <p:nvPr/>
        </p:nvGrpSpPr>
        <p:grpSpPr>
          <a:xfrm>
            <a:off x="7665899" y="1405770"/>
            <a:ext cx="776400" cy="776400"/>
            <a:chOff x="7665899" y="628041"/>
            <a:chExt cx="776400" cy="776400"/>
          </a:xfrm>
        </p:grpSpPr>
        <p:sp>
          <p:nvSpPr>
            <p:cNvPr id="864" name="Google Shape;864;p77"/>
            <p:cNvSpPr/>
            <p:nvPr/>
          </p:nvSpPr>
          <p:spPr>
            <a:xfrm>
              <a:off x="7665899" y="628041"/>
              <a:ext cx="776400" cy="7764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800" i="0" u="none" strike="noStrike" cap="none">
                <a:solidFill>
                  <a:schemeClr val="lt1"/>
                </a:solidFill>
                <a:latin typeface="Open Sans Medium"/>
                <a:ea typeface="Open Sans Medium"/>
                <a:cs typeface="Open Sans Medium"/>
                <a:sym typeface="Open Sans Medium"/>
              </a:endParaRPr>
            </a:p>
          </p:txBody>
        </p:sp>
        <p:pic>
          <p:nvPicPr>
            <p:cNvPr id="865" name="Google Shape;865;p77"/>
            <p:cNvPicPr preferRelativeResize="0"/>
            <p:nvPr/>
          </p:nvPicPr>
          <p:blipFill>
            <a:blip r:embed="rId6">
              <a:alphaModFix/>
            </a:blip>
            <a:stretch>
              <a:fillRect/>
            </a:stretch>
          </p:blipFill>
          <p:spPr>
            <a:xfrm>
              <a:off x="7827374" y="789526"/>
              <a:ext cx="453450" cy="4534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8"/>
          <p:cNvSpPr txBox="1">
            <a:spLocks noGrp="1"/>
          </p:cNvSpPr>
          <p:nvPr>
            <p:ph type="title"/>
          </p:nvPr>
        </p:nvSpPr>
        <p:spPr>
          <a:xfrm>
            <a:off x="265500" y="1233175"/>
            <a:ext cx="4045200" cy="1338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fr" b="1"/>
              <a:t>À	vous la parole</a:t>
            </a:r>
            <a:endParaRPr b="1"/>
          </a:p>
        </p:txBody>
      </p:sp>
      <p:pic>
        <p:nvPicPr>
          <p:cNvPr id="871" name="Google Shape;871;p78"/>
          <p:cNvPicPr preferRelativeResize="0"/>
          <p:nvPr/>
        </p:nvPicPr>
        <p:blipFill rotWithShape="1">
          <a:blip r:embed="rId3">
            <a:alphaModFix/>
          </a:blip>
          <a:srcRect l="11949" r="11941"/>
          <a:stretch/>
        </p:blipFill>
        <p:spPr>
          <a:xfrm>
            <a:off x="5619750" y="1243850"/>
            <a:ext cx="2655900" cy="2655775"/>
          </a:xfrm>
          <a:prstGeom prst="rect">
            <a:avLst/>
          </a:prstGeom>
          <a:noFill/>
          <a:ln>
            <a:noFill/>
          </a:ln>
        </p:spPr>
      </p:pic>
      <p:sp>
        <p:nvSpPr>
          <p:cNvPr id="872" name="Google Shape;872;p78"/>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Questions / Réponses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Rappel liens utiles</a:t>
            </a:r>
            <a:endParaRPr sz="1883"/>
          </a:p>
        </p:txBody>
      </p:sp>
      <p:sp>
        <p:nvSpPr>
          <p:cNvPr id="878" name="Google Shape;878;p79"/>
          <p:cNvSpPr txBox="1">
            <a:spLocks noGrp="1"/>
          </p:cNvSpPr>
          <p:nvPr>
            <p:ph type="body" idx="1"/>
          </p:nvPr>
        </p:nvSpPr>
        <p:spPr>
          <a:xfrm>
            <a:off x="311700" y="1221175"/>
            <a:ext cx="4490400" cy="3396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fr" sz="1300" b="1"/>
              <a:t>HeadingsMap</a:t>
            </a:r>
            <a:endParaRPr sz="1300" b="1"/>
          </a:p>
          <a:p>
            <a:pPr marL="0" lvl="0" indent="0" algn="l" rtl="0">
              <a:lnSpc>
                <a:spcPct val="100000"/>
              </a:lnSpc>
              <a:spcBef>
                <a:spcPts val="0"/>
              </a:spcBef>
              <a:spcAft>
                <a:spcPts val="0"/>
              </a:spcAft>
              <a:buNone/>
            </a:pPr>
            <a:r>
              <a:rPr lang="fr" sz="1300" u="sng">
                <a:solidFill>
                  <a:srgbClr val="156CA5"/>
                </a:solidFill>
                <a:hlinkClick r:id="rId3">
                  <a:extLst>
                    <a:ext uri="{A12FA001-AC4F-418D-AE19-62706E023703}">
                      <ahyp:hlinkClr xmlns:ahyp="http://schemas.microsoft.com/office/drawing/2018/hyperlinkcolor" val="tx"/>
                    </a:ext>
                  </a:extLst>
                </a:hlinkClick>
              </a:rPr>
              <a:t>addons.mozilla.org/fr/firefox/addon/headingsmap/</a:t>
            </a:r>
            <a:endParaRPr sz="1300">
              <a:solidFill>
                <a:srgbClr val="156CA5"/>
              </a:solidFill>
            </a:endParaRPr>
          </a:p>
          <a:p>
            <a:pPr marL="0" lvl="0" indent="0" algn="l" rtl="0">
              <a:lnSpc>
                <a:spcPct val="100000"/>
              </a:lnSpc>
              <a:spcBef>
                <a:spcPts val="0"/>
              </a:spcBef>
              <a:spcAft>
                <a:spcPts val="0"/>
              </a:spcAft>
              <a:buNone/>
            </a:pPr>
            <a:br>
              <a:rPr lang="fr" sz="1300"/>
            </a:br>
            <a:r>
              <a:rPr lang="fr" sz="1300" b="1"/>
              <a:t>Web Developer </a:t>
            </a:r>
            <a:r>
              <a:rPr lang="fr" sz="1300" u="sng">
                <a:solidFill>
                  <a:srgbClr val="156CA5"/>
                </a:solidFill>
                <a:hlinkClick r:id="rId4">
                  <a:extLst>
                    <a:ext uri="{A12FA001-AC4F-418D-AE19-62706E023703}">
                      <ahyp:hlinkClr xmlns:ahyp="http://schemas.microsoft.com/office/drawing/2018/hyperlinkcolor" val="tx"/>
                    </a:ext>
                  </a:extLst>
                </a:hlinkClick>
              </a:rPr>
              <a:t>addons.mozilla.org/fr/firefox/addon/web-developer/</a:t>
            </a:r>
            <a:endParaRPr sz="1300">
              <a:solidFill>
                <a:srgbClr val="156CA5"/>
              </a:solidFill>
            </a:endParaRPr>
          </a:p>
          <a:p>
            <a:pPr marL="0" lvl="0" indent="0" algn="l" rtl="0">
              <a:lnSpc>
                <a:spcPct val="100000"/>
              </a:lnSpc>
              <a:spcBef>
                <a:spcPts val="0"/>
              </a:spcBef>
              <a:spcAft>
                <a:spcPts val="0"/>
              </a:spcAft>
              <a:buNone/>
            </a:pPr>
            <a:br>
              <a:rPr lang="fr" sz="1300"/>
            </a:br>
            <a:r>
              <a:rPr lang="fr" sz="1300" b="1"/>
              <a:t>Arc Toolkit </a:t>
            </a:r>
            <a:r>
              <a:rPr lang="fr" sz="1300" u="sng">
                <a:solidFill>
                  <a:srgbClr val="156CA5"/>
                </a:solidFill>
                <a:hlinkClick r:id="rId5">
                  <a:extLst>
                    <a:ext uri="{A12FA001-AC4F-418D-AE19-62706E023703}">
                      <ahyp:hlinkClr xmlns:ahyp="http://schemas.microsoft.com/office/drawing/2018/hyperlinkcolor" val="tx"/>
                    </a:ext>
                  </a:extLst>
                </a:hlinkClick>
              </a:rPr>
              <a:t>chrome.google.com/webstore/detail/arc-toolkit/chdkkkccnlfncngelccgbgfmjebmkmce</a:t>
            </a:r>
            <a:endParaRPr sz="1300">
              <a:solidFill>
                <a:srgbClr val="156CA5"/>
              </a:solidFill>
            </a:endParaRPr>
          </a:p>
          <a:p>
            <a:pPr marL="0" lvl="0" indent="0" algn="l" rtl="0">
              <a:lnSpc>
                <a:spcPct val="100000"/>
              </a:lnSpc>
              <a:spcBef>
                <a:spcPts val="0"/>
              </a:spcBef>
              <a:spcAft>
                <a:spcPts val="0"/>
              </a:spcAft>
              <a:buNone/>
            </a:pPr>
            <a:br>
              <a:rPr lang="fr" sz="1300"/>
            </a:br>
            <a:r>
              <a:rPr lang="fr" sz="1300" b="1"/>
              <a:t>Stylus </a:t>
            </a:r>
            <a:r>
              <a:rPr lang="fr" sz="1300" u="sng">
                <a:solidFill>
                  <a:srgbClr val="156CA5"/>
                </a:solidFill>
                <a:hlinkClick r:id="rId6">
                  <a:extLst>
                    <a:ext uri="{A12FA001-AC4F-418D-AE19-62706E023703}">
                      <ahyp:hlinkClr xmlns:ahyp="http://schemas.microsoft.com/office/drawing/2018/hyperlinkcolor" val="tx"/>
                    </a:ext>
                  </a:extLst>
                </a:hlinkClick>
              </a:rPr>
              <a:t>chromewebstore.google.com/detail/stylus/clngdbkpkpeebahjckkjfobafhncgmne?hl=fr</a:t>
            </a:r>
            <a:endParaRPr sz="1300">
              <a:solidFill>
                <a:srgbClr val="156CA5"/>
              </a:solidFill>
            </a:endParaRPr>
          </a:p>
          <a:p>
            <a:pPr marL="0" lvl="0" indent="0" algn="l" rtl="0">
              <a:lnSpc>
                <a:spcPct val="100000"/>
              </a:lnSpc>
              <a:spcBef>
                <a:spcPts val="0"/>
              </a:spcBef>
              <a:spcAft>
                <a:spcPts val="0"/>
              </a:spcAft>
              <a:buNone/>
            </a:pPr>
            <a:endParaRPr sz="1300">
              <a:solidFill>
                <a:srgbClr val="156CA5"/>
              </a:solidFill>
            </a:endParaRPr>
          </a:p>
          <a:p>
            <a:pPr marL="0" lvl="0" indent="0" algn="l" rtl="0">
              <a:lnSpc>
                <a:spcPct val="100000"/>
              </a:lnSpc>
              <a:spcBef>
                <a:spcPts val="0"/>
              </a:spcBef>
              <a:spcAft>
                <a:spcPts val="0"/>
              </a:spcAft>
              <a:buClr>
                <a:schemeClr val="dk1"/>
              </a:buClr>
              <a:buSzPts val="1100"/>
              <a:buFont typeface="Arial"/>
              <a:buNone/>
            </a:pPr>
            <a:r>
              <a:rPr lang="fr" sz="1300" b="1">
                <a:highlight>
                  <a:schemeClr val="lt1"/>
                </a:highlight>
              </a:rPr>
              <a:t>Inclusive Design 24 -</a:t>
            </a:r>
            <a:r>
              <a:rPr lang="fr" sz="1300"/>
              <a:t> </a:t>
            </a:r>
            <a:r>
              <a:rPr lang="fr" sz="1300" b="1" i="1">
                <a:uFill>
                  <a:noFill/>
                </a:uFill>
                <a:hlinkClick r:id="rId7"/>
              </a:rPr>
              <a:t>Annoting designs for accessibility </a:t>
            </a:r>
            <a:r>
              <a:rPr lang="fr" sz="1300" u="sng">
                <a:solidFill>
                  <a:srgbClr val="156CA5"/>
                </a:solidFill>
                <a:hlinkClick r:id="rId7">
                  <a:extLst>
                    <a:ext uri="{A12FA001-AC4F-418D-AE19-62706E023703}">
                      <ahyp:hlinkClr xmlns:ahyp="http://schemas.microsoft.com/office/drawing/2018/hyperlinkcolor" val="tx"/>
                    </a:ext>
                  </a:extLst>
                </a:hlinkClick>
              </a:rPr>
              <a:t>www.youtube.com/watch?v=Y35jmpS8lQM</a:t>
            </a:r>
            <a:endParaRPr sz="1300">
              <a:solidFill>
                <a:srgbClr val="156CA5"/>
              </a:solidFill>
            </a:endParaRPr>
          </a:p>
        </p:txBody>
      </p:sp>
      <p:sp>
        <p:nvSpPr>
          <p:cNvPr id="879" name="Google Shape;879;p79"/>
          <p:cNvSpPr txBox="1">
            <a:spLocks noGrp="1"/>
          </p:cNvSpPr>
          <p:nvPr>
            <p:ph type="body" idx="1"/>
          </p:nvPr>
        </p:nvSpPr>
        <p:spPr>
          <a:xfrm>
            <a:off x="5175250" y="952500"/>
            <a:ext cx="3746700" cy="3873600"/>
          </a:xfrm>
          <a:prstGeom prst="rect">
            <a:avLst/>
          </a:prstGeom>
        </p:spPr>
        <p:txBody>
          <a:bodyPr spcFirstLastPara="1" wrap="square" lIns="91425" tIns="91425" rIns="91425" bIns="91425" anchor="t" anchorCtr="0">
            <a:normAutofit lnSpcReduction="20000"/>
          </a:bodyPr>
          <a:lstStyle/>
          <a:p>
            <a:pPr marL="0" lvl="0" indent="0" algn="l" rtl="0">
              <a:lnSpc>
                <a:spcPct val="100000"/>
              </a:lnSpc>
              <a:spcBef>
                <a:spcPts val="0"/>
              </a:spcBef>
              <a:spcAft>
                <a:spcPts val="0"/>
              </a:spcAft>
              <a:buNone/>
            </a:pPr>
            <a:r>
              <a:rPr lang="fr" sz="1400" b="1">
                <a:solidFill>
                  <a:srgbClr val="156CA5"/>
                </a:solidFill>
              </a:rPr>
              <a:t>CONTRASTES</a:t>
            </a:r>
            <a:br>
              <a:rPr lang="fr" sz="1300" b="1"/>
            </a:br>
            <a:br>
              <a:rPr lang="fr" sz="1300" b="1"/>
            </a:br>
            <a:r>
              <a:rPr lang="fr" sz="1300" b="1"/>
              <a:t>Colour Contrast Analyzer </a:t>
            </a:r>
            <a:r>
              <a:rPr lang="fr" sz="1300" u="sng">
                <a:solidFill>
                  <a:srgbClr val="156CA5"/>
                </a:solidFill>
                <a:highlight>
                  <a:schemeClr val="lt1"/>
                </a:highlight>
                <a:hlinkClick r:id="rId8">
                  <a:extLst>
                    <a:ext uri="{A12FA001-AC4F-418D-AE19-62706E023703}">
                      <ahyp:hlinkClr xmlns:ahyp="http://schemas.microsoft.com/office/drawing/2018/hyperlinkcolor" val="tx"/>
                    </a:ext>
                  </a:extLst>
                </a:hlinkClick>
              </a:rPr>
              <a:t>www.tpgi.com/color-contrast-checker/</a:t>
            </a:r>
            <a:endParaRPr sz="1300" b="1"/>
          </a:p>
          <a:p>
            <a:pPr marL="0" lvl="0" indent="0" algn="l" rtl="0">
              <a:lnSpc>
                <a:spcPct val="100000"/>
              </a:lnSpc>
              <a:spcBef>
                <a:spcPts val="0"/>
              </a:spcBef>
              <a:spcAft>
                <a:spcPts val="0"/>
              </a:spcAft>
              <a:buNone/>
            </a:pPr>
            <a:endParaRPr sz="1300" b="1"/>
          </a:p>
          <a:p>
            <a:pPr marL="0" lvl="0" indent="0" algn="l" rtl="0">
              <a:lnSpc>
                <a:spcPct val="100000"/>
              </a:lnSpc>
              <a:spcBef>
                <a:spcPts val="0"/>
              </a:spcBef>
              <a:spcAft>
                <a:spcPts val="0"/>
              </a:spcAft>
              <a:buNone/>
            </a:pPr>
            <a:r>
              <a:rPr lang="fr" sz="1300" b="1"/>
              <a:t>Colour review </a:t>
            </a:r>
            <a:r>
              <a:rPr lang="fr" sz="1300"/>
              <a:t>(courbes)</a:t>
            </a:r>
            <a:endParaRPr sz="1300"/>
          </a:p>
          <a:p>
            <a:pPr marL="0" lvl="0" indent="0" algn="l" rtl="0">
              <a:lnSpc>
                <a:spcPct val="100000"/>
              </a:lnSpc>
              <a:spcBef>
                <a:spcPts val="0"/>
              </a:spcBef>
              <a:spcAft>
                <a:spcPts val="0"/>
              </a:spcAft>
              <a:buNone/>
            </a:pPr>
            <a:r>
              <a:rPr lang="fr" sz="1300" u="sng">
                <a:solidFill>
                  <a:srgbClr val="156CA5"/>
                </a:solidFill>
                <a:hlinkClick r:id="rId9">
                  <a:extLst>
                    <a:ext uri="{A12FA001-AC4F-418D-AE19-62706E023703}">
                      <ahyp:hlinkClr xmlns:ahyp="http://schemas.microsoft.com/office/drawing/2018/hyperlinkcolor" val="tx"/>
                    </a:ext>
                  </a:extLst>
                </a:hlinkClick>
              </a:rPr>
              <a:t>https://color.review/</a:t>
            </a:r>
            <a:endParaRPr sz="1300">
              <a:solidFill>
                <a:srgbClr val="156CA5"/>
              </a:solidFill>
            </a:endParaRPr>
          </a:p>
          <a:p>
            <a:pPr marL="0" lvl="0" indent="0" algn="l" rtl="0">
              <a:lnSpc>
                <a:spcPct val="100000"/>
              </a:lnSpc>
              <a:spcBef>
                <a:spcPts val="0"/>
              </a:spcBef>
              <a:spcAft>
                <a:spcPts val="0"/>
              </a:spcAft>
              <a:buNone/>
            </a:pPr>
            <a:endParaRPr sz="1300" b="1"/>
          </a:p>
          <a:p>
            <a:pPr marL="0" lvl="0" indent="0" algn="l" rtl="0">
              <a:lnSpc>
                <a:spcPct val="100000"/>
              </a:lnSpc>
              <a:spcBef>
                <a:spcPts val="0"/>
              </a:spcBef>
              <a:spcAft>
                <a:spcPts val="0"/>
              </a:spcAft>
              <a:buNone/>
            </a:pPr>
            <a:r>
              <a:rPr lang="fr" sz="1300" b="1"/>
              <a:t>Eightshapes Contrast Grid </a:t>
            </a:r>
            <a:r>
              <a:rPr lang="fr" sz="1300" u="sng">
                <a:solidFill>
                  <a:srgbClr val="156CA5"/>
                </a:solidFill>
                <a:highlight>
                  <a:schemeClr val="lt1"/>
                </a:highlight>
                <a:hlinkClick r:id="rId10">
                  <a:extLst>
                    <a:ext uri="{A12FA001-AC4F-418D-AE19-62706E023703}">
                      <ahyp:hlinkClr xmlns:ahyp="http://schemas.microsoft.com/office/drawing/2018/hyperlinkcolor" val="tx"/>
                    </a:ext>
                  </a:extLst>
                </a:hlinkClick>
              </a:rPr>
              <a:t>contrast-grid.eightshapes.com/</a:t>
            </a:r>
            <a:br>
              <a:rPr lang="fr" sz="1300"/>
            </a:br>
            <a:endParaRPr sz="1300"/>
          </a:p>
          <a:p>
            <a:pPr marL="0" lvl="0" indent="0" algn="l" rtl="0">
              <a:lnSpc>
                <a:spcPct val="100000"/>
              </a:lnSpc>
              <a:spcBef>
                <a:spcPts val="0"/>
              </a:spcBef>
              <a:spcAft>
                <a:spcPts val="0"/>
              </a:spcAft>
              <a:buNone/>
            </a:pPr>
            <a:r>
              <a:rPr lang="fr" sz="1300" b="1"/>
              <a:t>Accessible color palette builder </a:t>
            </a:r>
            <a:r>
              <a:rPr lang="fr" sz="1300"/>
              <a:t>(grille)</a:t>
            </a:r>
            <a:endParaRPr sz="1300"/>
          </a:p>
          <a:p>
            <a:pPr marL="0" lvl="0" indent="0" algn="l" rtl="0">
              <a:lnSpc>
                <a:spcPct val="100000"/>
              </a:lnSpc>
              <a:spcBef>
                <a:spcPts val="0"/>
              </a:spcBef>
              <a:spcAft>
                <a:spcPts val="0"/>
              </a:spcAft>
              <a:buNone/>
            </a:pPr>
            <a:r>
              <a:rPr lang="fr" sz="1300" u="sng">
                <a:solidFill>
                  <a:srgbClr val="156CA5"/>
                </a:solidFill>
                <a:hlinkClick r:id="rId11">
                  <a:extLst>
                    <a:ext uri="{A12FA001-AC4F-418D-AE19-62706E023703}">
                      <ahyp:hlinkClr xmlns:ahyp="http://schemas.microsoft.com/office/drawing/2018/hyperlinkcolor" val="tx"/>
                    </a:ext>
                  </a:extLst>
                </a:hlinkClick>
              </a:rPr>
              <a:t>toolness.github.io/accessible-color-matrix</a:t>
            </a:r>
            <a:endParaRPr sz="1300">
              <a:solidFill>
                <a:srgbClr val="156CA5"/>
              </a:solidFill>
            </a:endParaRPr>
          </a:p>
          <a:p>
            <a:pPr marL="0" lvl="0" indent="0" algn="l" rtl="0">
              <a:lnSpc>
                <a:spcPct val="100000"/>
              </a:lnSpc>
              <a:spcBef>
                <a:spcPts val="0"/>
              </a:spcBef>
              <a:spcAft>
                <a:spcPts val="0"/>
              </a:spcAft>
              <a:buNone/>
            </a:pPr>
            <a:endParaRPr sz="1300">
              <a:solidFill>
                <a:srgbClr val="156CA5"/>
              </a:solidFill>
            </a:endParaRPr>
          </a:p>
          <a:p>
            <a:pPr marL="0" lvl="0" indent="0" algn="l" rtl="0">
              <a:lnSpc>
                <a:spcPct val="100000"/>
              </a:lnSpc>
              <a:spcBef>
                <a:spcPts val="0"/>
              </a:spcBef>
              <a:spcAft>
                <a:spcPts val="0"/>
              </a:spcAft>
              <a:buNone/>
            </a:pPr>
            <a:r>
              <a:rPr lang="fr" sz="1300" b="1"/>
              <a:t>Colorinspo </a:t>
            </a:r>
            <a:r>
              <a:rPr lang="fr" sz="1300"/>
              <a:t>(plug-in Adobe XD, Figma)</a:t>
            </a:r>
            <a:br>
              <a:rPr lang="fr" sz="1300">
                <a:solidFill>
                  <a:srgbClr val="156CA5"/>
                </a:solidFill>
              </a:rPr>
            </a:br>
            <a:r>
              <a:rPr lang="fr" sz="1300" u="sng">
                <a:solidFill>
                  <a:srgbClr val="156CA5"/>
                </a:solidFill>
                <a:hlinkClick r:id="rId12">
                  <a:extLst>
                    <a:ext uri="{A12FA001-AC4F-418D-AE19-62706E023703}">
                      <ahyp:hlinkClr xmlns:ahyp="http://schemas.microsoft.com/office/drawing/2018/hyperlinkcolor" val="tx"/>
                    </a:ext>
                  </a:extLst>
                </a:hlinkClick>
              </a:rPr>
              <a:t>colorsinspo.com/</a:t>
            </a:r>
            <a:endParaRPr sz="1300" b="1"/>
          </a:p>
          <a:p>
            <a:pPr marL="0" lvl="0" indent="0" algn="l" rtl="0">
              <a:lnSpc>
                <a:spcPct val="80000"/>
              </a:lnSpc>
              <a:spcBef>
                <a:spcPts val="0"/>
              </a:spcBef>
              <a:spcAft>
                <a:spcPts val="0"/>
              </a:spcAft>
              <a:buNone/>
            </a:pPr>
            <a:endParaRPr sz="1400" b="1">
              <a:solidFill>
                <a:srgbClr val="156CA5"/>
              </a:solidFill>
            </a:endParaRPr>
          </a:p>
          <a:p>
            <a:pPr marL="0" lvl="0" indent="0" algn="l" rtl="0">
              <a:lnSpc>
                <a:spcPct val="80000"/>
              </a:lnSpc>
              <a:spcBef>
                <a:spcPts val="0"/>
              </a:spcBef>
              <a:spcAft>
                <a:spcPts val="0"/>
              </a:spcAft>
              <a:buNone/>
            </a:pPr>
            <a:endParaRPr sz="1400" b="1">
              <a:solidFill>
                <a:srgbClr val="156CA5"/>
              </a:solidFill>
            </a:endParaRPr>
          </a:p>
          <a:p>
            <a:pPr marL="0" lvl="0" indent="0" algn="l" rtl="0">
              <a:lnSpc>
                <a:spcPct val="100000"/>
              </a:lnSpc>
              <a:spcBef>
                <a:spcPts val="0"/>
              </a:spcBef>
              <a:spcAft>
                <a:spcPts val="0"/>
              </a:spcAft>
              <a:buNone/>
            </a:pPr>
            <a:r>
              <a:rPr lang="fr" sz="1400" b="1">
                <a:solidFill>
                  <a:srgbClr val="156CA5"/>
                </a:solidFill>
              </a:rPr>
              <a:t>FONTS</a:t>
            </a:r>
            <a:br>
              <a:rPr lang="fr" sz="1300" b="1">
                <a:solidFill>
                  <a:srgbClr val="156CA5"/>
                </a:solidFill>
              </a:rPr>
            </a:br>
            <a:endParaRPr sz="1300" b="1">
              <a:solidFill>
                <a:srgbClr val="156CA5"/>
              </a:solidFill>
            </a:endParaRPr>
          </a:p>
          <a:p>
            <a:pPr marL="0" lvl="0" indent="0" algn="l" rtl="0">
              <a:lnSpc>
                <a:spcPct val="80000"/>
              </a:lnSpc>
              <a:spcBef>
                <a:spcPts val="0"/>
              </a:spcBef>
              <a:spcAft>
                <a:spcPts val="0"/>
              </a:spcAft>
              <a:buNone/>
            </a:pPr>
            <a:r>
              <a:rPr lang="fr" sz="1300" b="1"/>
              <a:t>Luciole : </a:t>
            </a:r>
            <a:r>
              <a:rPr lang="fr" sz="1300" u="sng">
                <a:solidFill>
                  <a:srgbClr val="156CA5"/>
                </a:solidFill>
                <a:hlinkClick r:id="rId13">
                  <a:extLst>
                    <a:ext uri="{A12FA001-AC4F-418D-AE19-62706E023703}">
                      <ahyp:hlinkClr xmlns:ahyp="http://schemas.microsoft.com/office/drawing/2018/hyperlinkcolor" val="tx"/>
                    </a:ext>
                  </a:extLst>
                </a:hlinkClick>
              </a:rPr>
              <a:t>luciole-vision.com</a:t>
            </a:r>
            <a:endParaRPr sz="1300">
              <a:solidFill>
                <a:srgbClr val="156CA5"/>
              </a:solidFill>
            </a:endParaRPr>
          </a:p>
          <a:p>
            <a:pPr marL="0" lvl="0" indent="0" algn="l" rtl="0">
              <a:lnSpc>
                <a:spcPct val="80000"/>
              </a:lnSpc>
              <a:spcBef>
                <a:spcPts val="0"/>
              </a:spcBef>
              <a:spcAft>
                <a:spcPts val="0"/>
              </a:spcAft>
              <a:buNone/>
            </a:pPr>
            <a:endParaRPr sz="1300"/>
          </a:p>
          <a:p>
            <a:pPr marL="0" lvl="0" indent="0" algn="l" rtl="0">
              <a:lnSpc>
                <a:spcPct val="80000"/>
              </a:lnSpc>
              <a:spcBef>
                <a:spcPts val="0"/>
              </a:spcBef>
              <a:spcAft>
                <a:spcPts val="0"/>
              </a:spcAft>
              <a:buNone/>
            </a:pPr>
            <a:r>
              <a:rPr lang="fr" sz="1300" b="1"/>
              <a:t>Atkinson : </a:t>
            </a:r>
            <a:r>
              <a:rPr lang="fr" sz="1300" u="sng">
                <a:solidFill>
                  <a:srgbClr val="156CA5"/>
                </a:solidFill>
                <a:hlinkClick r:id="rId14">
                  <a:extLst>
                    <a:ext uri="{A12FA001-AC4F-418D-AE19-62706E023703}">
                      <ahyp:hlinkClr xmlns:ahyp="http://schemas.microsoft.com/office/drawing/2018/hyperlinkcolor" val="tx"/>
                    </a:ext>
                  </a:extLst>
                </a:hlinkClick>
              </a:rPr>
              <a:t>brailleinstitute.org/freefont</a:t>
            </a:r>
            <a:endParaRPr sz="1300">
              <a:solidFill>
                <a:srgbClr val="156CA5"/>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0"/>
          <p:cNvSpPr txBox="1">
            <a:spLocks noGrp="1"/>
          </p:cNvSpPr>
          <p:nvPr>
            <p:ph type="title"/>
          </p:nvPr>
        </p:nvSpPr>
        <p:spPr>
          <a:xfrm>
            <a:off x="2766625" y="751275"/>
            <a:ext cx="2912700" cy="31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fr" sz="4400" b="1">
                <a:solidFill>
                  <a:srgbClr val="156CA5"/>
                </a:solidFill>
                <a:highlight>
                  <a:schemeClr val="lt1"/>
                </a:highlight>
                <a:latin typeface="Inter"/>
                <a:ea typeface="Inter"/>
                <a:cs typeface="Inter"/>
                <a:sym typeface="Inter"/>
              </a:rPr>
              <a:t>Merci</a:t>
            </a:r>
            <a:r>
              <a:rPr lang="fr" sz="3700">
                <a:solidFill>
                  <a:srgbClr val="156CA5"/>
                </a:solidFill>
                <a:highlight>
                  <a:schemeClr val="lt1"/>
                </a:highlight>
                <a:latin typeface="Inter"/>
                <a:ea typeface="Inter"/>
                <a:cs typeface="Inter"/>
                <a:sym typeface="Inter"/>
              </a:rPr>
              <a:t> </a:t>
            </a:r>
            <a:endParaRPr sz="3700">
              <a:solidFill>
                <a:srgbClr val="156CA5"/>
              </a:solidFill>
              <a:highlight>
                <a:schemeClr val="lt1"/>
              </a:highlight>
              <a:latin typeface="Inter"/>
              <a:ea typeface="Inter"/>
              <a:cs typeface="Inter"/>
              <a:sym typeface="Inter"/>
            </a:endParaRPr>
          </a:p>
          <a:p>
            <a:pPr marL="0" lvl="0" indent="0" algn="ctr" rtl="0">
              <a:lnSpc>
                <a:spcPct val="150000"/>
              </a:lnSpc>
              <a:spcBef>
                <a:spcPts val="0"/>
              </a:spcBef>
              <a:spcAft>
                <a:spcPts val="0"/>
              </a:spcAft>
              <a:buNone/>
            </a:pPr>
            <a:r>
              <a:rPr lang="fr" sz="2400" i="1">
                <a:solidFill>
                  <a:srgbClr val="156CA5"/>
                </a:solidFill>
                <a:highlight>
                  <a:schemeClr val="lt1"/>
                </a:highlight>
                <a:latin typeface="Inter"/>
                <a:ea typeface="Inter"/>
                <a:cs typeface="Inter"/>
                <a:sym typeface="Inter"/>
              </a:rPr>
              <a:t>pour votre écoute.</a:t>
            </a:r>
            <a:endParaRPr sz="2400" i="1">
              <a:solidFill>
                <a:srgbClr val="156CA5"/>
              </a:solidFill>
              <a:highlight>
                <a:schemeClr val="lt1"/>
              </a:highlight>
              <a:latin typeface="Inter"/>
              <a:ea typeface="Inter"/>
              <a:cs typeface="Inter"/>
              <a:sym typeface="Inter"/>
            </a:endParaRPr>
          </a:p>
          <a:p>
            <a:pPr marL="0" lvl="0" indent="0" algn="ctr" rtl="0">
              <a:spcBef>
                <a:spcPts val="0"/>
              </a:spcBef>
              <a:spcAft>
                <a:spcPts val="0"/>
              </a:spcAft>
              <a:buSzPts val="990"/>
              <a:buNone/>
            </a:pPr>
            <a:r>
              <a:rPr lang="fr" sz="3700" b="1">
                <a:solidFill>
                  <a:srgbClr val="156CA5"/>
                </a:solidFill>
                <a:highlight>
                  <a:schemeClr val="lt1"/>
                </a:highlight>
                <a:latin typeface="Inter"/>
                <a:ea typeface="Inter"/>
                <a:cs typeface="Inter"/>
                <a:sym typeface="Inter"/>
              </a:rPr>
              <a:t>Kenavo !</a:t>
            </a:r>
            <a:endParaRPr sz="3700" b="1">
              <a:solidFill>
                <a:srgbClr val="156CA5"/>
              </a:solidFill>
              <a:highlight>
                <a:schemeClr val="lt1"/>
              </a:highlight>
              <a:latin typeface="Inter"/>
              <a:ea typeface="Inter"/>
              <a:cs typeface="Inter"/>
              <a:sym typeface="Inter"/>
            </a:endParaRPr>
          </a:p>
        </p:txBody>
      </p:sp>
      <p:pic>
        <p:nvPicPr>
          <p:cNvPr id="885" name="Google Shape;885;p80"/>
          <p:cNvPicPr preferRelativeResize="0"/>
          <p:nvPr/>
        </p:nvPicPr>
        <p:blipFill>
          <a:blip r:embed="rId3">
            <a:alphaModFix/>
          </a:blip>
          <a:stretch>
            <a:fillRect/>
          </a:stretch>
        </p:blipFill>
        <p:spPr>
          <a:xfrm>
            <a:off x="547250" y="2173500"/>
            <a:ext cx="1437600" cy="1437600"/>
          </a:xfrm>
          <a:prstGeom prst="rect">
            <a:avLst/>
          </a:prstGeom>
          <a:noFill/>
          <a:ln>
            <a:noFill/>
          </a:ln>
        </p:spPr>
      </p:pic>
      <p:pic>
        <p:nvPicPr>
          <p:cNvPr id="886" name="Google Shape;886;p80"/>
          <p:cNvPicPr preferRelativeResize="0"/>
          <p:nvPr/>
        </p:nvPicPr>
        <p:blipFill>
          <a:blip r:embed="rId4">
            <a:alphaModFix/>
          </a:blip>
          <a:stretch>
            <a:fillRect/>
          </a:stretch>
        </p:blipFill>
        <p:spPr>
          <a:xfrm>
            <a:off x="547251" y="1677611"/>
            <a:ext cx="1437600" cy="385277"/>
          </a:xfrm>
          <a:prstGeom prst="rect">
            <a:avLst/>
          </a:prstGeom>
          <a:noFill/>
          <a:ln>
            <a:noFill/>
          </a:ln>
        </p:spPr>
      </p:pic>
      <p:pic>
        <p:nvPicPr>
          <p:cNvPr id="887" name="Google Shape;887;p80"/>
          <p:cNvPicPr preferRelativeResize="0"/>
          <p:nvPr/>
        </p:nvPicPr>
        <p:blipFill>
          <a:blip r:embed="rId5">
            <a:alphaModFix/>
          </a:blip>
          <a:stretch>
            <a:fillRect/>
          </a:stretch>
        </p:blipFill>
        <p:spPr>
          <a:xfrm>
            <a:off x="644050" y="3421994"/>
            <a:ext cx="1244012" cy="831000"/>
          </a:xfrm>
          <a:prstGeom prst="rect">
            <a:avLst/>
          </a:prstGeom>
          <a:noFill/>
          <a:ln>
            <a:noFill/>
          </a:ln>
        </p:spPr>
      </p:pic>
      <p:pic>
        <p:nvPicPr>
          <p:cNvPr id="888" name="Google Shape;888;p80"/>
          <p:cNvPicPr preferRelativeResize="0"/>
          <p:nvPr/>
        </p:nvPicPr>
        <p:blipFill>
          <a:blip r:embed="rId6">
            <a:alphaModFix/>
          </a:blip>
          <a:stretch>
            <a:fillRect/>
          </a:stretch>
        </p:blipFill>
        <p:spPr>
          <a:xfrm>
            <a:off x="547255" y="751275"/>
            <a:ext cx="1437600" cy="437030"/>
          </a:xfrm>
          <a:prstGeom prst="rect">
            <a:avLst/>
          </a:prstGeom>
          <a:noFill/>
          <a:ln>
            <a:noFill/>
          </a:ln>
        </p:spPr>
      </p:pic>
      <p:pic>
        <p:nvPicPr>
          <p:cNvPr id="889" name="Google Shape;889;p80"/>
          <p:cNvPicPr preferRelativeResize="0"/>
          <p:nvPr/>
        </p:nvPicPr>
        <p:blipFill>
          <a:blip r:embed="rId7">
            <a:alphaModFix/>
          </a:blip>
          <a:stretch>
            <a:fillRect/>
          </a:stretch>
        </p:blipFill>
        <p:spPr>
          <a:xfrm>
            <a:off x="6461051" y="1119575"/>
            <a:ext cx="1718441" cy="2346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Qui sommes-nous ?</a:t>
            </a:r>
            <a:endParaRPr b="1">
              <a:highlight>
                <a:schemeClr val="accent6"/>
              </a:highlight>
            </a:endParaRPr>
          </a:p>
        </p:txBody>
      </p:sp>
      <p:grpSp>
        <p:nvGrpSpPr>
          <p:cNvPr id="250" name="Google Shape;250;p30"/>
          <p:cNvGrpSpPr/>
          <p:nvPr/>
        </p:nvGrpSpPr>
        <p:grpSpPr>
          <a:xfrm>
            <a:off x="4937037" y="1367350"/>
            <a:ext cx="2170925" cy="547389"/>
            <a:chOff x="-2072867" y="2817128"/>
            <a:chExt cx="2894567" cy="729852"/>
          </a:xfrm>
        </p:grpSpPr>
        <p:sp>
          <p:nvSpPr>
            <p:cNvPr id="251" name="Google Shape;251;p30"/>
            <p:cNvSpPr/>
            <p:nvPr/>
          </p:nvSpPr>
          <p:spPr>
            <a:xfrm>
              <a:off x="-1169100" y="2817128"/>
              <a:ext cx="1990800" cy="72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i="0" u="none" strike="noStrike" cap="none">
                  <a:solidFill>
                    <a:schemeClr val="dk2"/>
                  </a:solidFill>
                  <a:latin typeface="Open Sans"/>
                  <a:ea typeface="Open Sans"/>
                  <a:cs typeface="Open Sans"/>
                  <a:sym typeface="Open Sans"/>
                </a:rPr>
                <a:t>300</a:t>
              </a:r>
              <a:r>
                <a:rPr lang="fr"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marL="0" marR="0" lvl="0" indent="0" algn="l" rtl="0">
                <a:lnSpc>
                  <a:spcPct val="90000"/>
                </a:lnSpc>
                <a:spcBef>
                  <a:spcPts val="0"/>
                </a:spcBef>
                <a:spcAft>
                  <a:spcPts val="0"/>
                </a:spcAft>
                <a:buNone/>
              </a:pPr>
              <a:r>
                <a:rPr lang="fr" sz="1100" i="0" u="none" strike="noStrike" cap="none">
                  <a:solidFill>
                    <a:schemeClr val="dk2"/>
                  </a:solidFill>
                  <a:latin typeface="Open Sans"/>
                  <a:ea typeface="Open Sans"/>
                  <a:cs typeface="Open Sans"/>
                  <a:sym typeface="Open Sans"/>
                </a:rPr>
                <a:t>collaborateurs</a:t>
              </a:r>
              <a:endParaRPr sz="1100">
                <a:solidFill>
                  <a:schemeClr val="dk2"/>
                </a:solidFill>
                <a:latin typeface="Open Sans"/>
                <a:ea typeface="Open Sans"/>
                <a:cs typeface="Open Sans"/>
                <a:sym typeface="Open Sans"/>
              </a:endParaRPr>
            </a:p>
          </p:txBody>
        </p:sp>
        <p:sp>
          <p:nvSpPr>
            <p:cNvPr id="252" name="Google Shape;252;p30"/>
            <p:cNvSpPr/>
            <p:nvPr/>
          </p:nvSpPr>
          <p:spPr>
            <a:xfrm>
              <a:off x="-2072867" y="2826980"/>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156CA5"/>
                </a:solidFill>
                <a:latin typeface="Calibri"/>
                <a:ea typeface="Calibri"/>
                <a:cs typeface="Calibri"/>
                <a:sym typeface="Calibri"/>
              </a:endParaRPr>
            </a:p>
          </p:txBody>
        </p:sp>
        <p:pic>
          <p:nvPicPr>
            <p:cNvPr id="253" name="Google Shape;253;p30"/>
            <p:cNvPicPr preferRelativeResize="0"/>
            <p:nvPr/>
          </p:nvPicPr>
          <p:blipFill rotWithShape="1">
            <a:blip r:embed="rId3">
              <a:alphaModFix/>
            </a:blip>
            <a:srcRect/>
            <a:stretch/>
          </p:blipFill>
          <p:spPr>
            <a:xfrm>
              <a:off x="-1856867" y="3019886"/>
              <a:ext cx="288000" cy="314524"/>
            </a:xfrm>
            <a:prstGeom prst="rect">
              <a:avLst/>
            </a:prstGeom>
            <a:noFill/>
            <a:ln>
              <a:noFill/>
            </a:ln>
          </p:spPr>
        </p:pic>
      </p:grpSp>
      <p:grpSp>
        <p:nvGrpSpPr>
          <p:cNvPr id="254" name="Google Shape;254;p30"/>
          <p:cNvGrpSpPr/>
          <p:nvPr/>
        </p:nvGrpSpPr>
        <p:grpSpPr>
          <a:xfrm>
            <a:off x="4937027" y="2151775"/>
            <a:ext cx="2170955" cy="540002"/>
            <a:chOff x="7752707" y="3320795"/>
            <a:chExt cx="2894607" cy="720002"/>
          </a:xfrm>
        </p:grpSpPr>
        <p:sp>
          <p:nvSpPr>
            <p:cNvPr id="255" name="Google Shape;255;p30"/>
            <p:cNvSpPr/>
            <p:nvPr/>
          </p:nvSpPr>
          <p:spPr>
            <a:xfrm>
              <a:off x="8659814" y="3320795"/>
              <a:ext cx="1987500" cy="72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a:solidFill>
                    <a:schemeClr val="dk2"/>
                  </a:solidFill>
                  <a:latin typeface="Open Sans"/>
                  <a:ea typeface="Open Sans"/>
                  <a:cs typeface="Open Sans"/>
                  <a:sym typeface="Open Sans"/>
                </a:rPr>
                <a:t>31 M€</a:t>
              </a:r>
              <a:endParaRPr sz="1100">
                <a:solidFill>
                  <a:schemeClr val="dk2"/>
                </a:solidFill>
                <a:latin typeface="Open Sans"/>
                <a:ea typeface="Open Sans"/>
                <a:cs typeface="Open Sans"/>
                <a:sym typeface="Open Sans"/>
              </a:endParaRPr>
            </a:p>
            <a:p>
              <a:pPr marL="0" marR="0" lvl="0" indent="0" algn="l" rtl="0">
                <a:lnSpc>
                  <a:spcPct val="90000"/>
                </a:lnSpc>
                <a:spcBef>
                  <a:spcPts val="0"/>
                </a:spcBef>
                <a:spcAft>
                  <a:spcPts val="0"/>
                </a:spcAft>
                <a:buNone/>
              </a:pPr>
              <a:r>
                <a:rPr lang="fr" sz="1100">
                  <a:solidFill>
                    <a:schemeClr val="dk2"/>
                  </a:solidFill>
                  <a:latin typeface="Open Sans"/>
                  <a:ea typeface="Open Sans"/>
                  <a:cs typeface="Open Sans"/>
                  <a:sym typeface="Open Sans"/>
                </a:rPr>
                <a:t>de CA</a:t>
              </a:r>
              <a:endParaRPr sz="1100">
                <a:solidFill>
                  <a:schemeClr val="dk2"/>
                </a:solidFill>
                <a:latin typeface="Open Sans"/>
                <a:ea typeface="Open Sans"/>
                <a:cs typeface="Open Sans"/>
                <a:sym typeface="Open Sans"/>
              </a:endParaRPr>
            </a:p>
          </p:txBody>
        </p:sp>
        <p:sp>
          <p:nvSpPr>
            <p:cNvPr id="256" name="Google Shape;256;p30"/>
            <p:cNvSpPr/>
            <p:nvPr/>
          </p:nvSpPr>
          <p:spPr>
            <a:xfrm>
              <a:off x="7752707" y="3320797"/>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57" name="Google Shape;257;p30"/>
            <p:cNvPicPr preferRelativeResize="0"/>
            <p:nvPr/>
          </p:nvPicPr>
          <p:blipFill rotWithShape="1">
            <a:blip r:embed="rId4">
              <a:alphaModFix/>
            </a:blip>
            <a:srcRect/>
            <a:stretch/>
          </p:blipFill>
          <p:spPr>
            <a:xfrm>
              <a:off x="7968707" y="3556115"/>
              <a:ext cx="288000" cy="249365"/>
            </a:xfrm>
            <a:prstGeom prst="rect">
              <a:avLst/>
            </a:prstGeom>
            <a:noFill/>
            <a:ln>
              <a:noFill/>
            </a:ln>
          </p:spPr>
        </p:pic>
      </p:grpSp>
      <p:sp>
        <p:nvSpPr>
          <p:cNvPr id="258" name="Google Shape;258;p30"/>
          <p:cNvSpPr/>
          <p:nvPr/>
        </p:nvSpPr>
        <p:spPr>
          <a:xfrm>
            <a:off x="742150" y="3830300"/>
            <a:ext cx="7847400" cy="3648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1600">
                <a:solidFill>
                  <a:schemeClr val="dk2"/>
                </a:solidFill>
                <a:latin typeface="Open Sans"/>
                <a:ea typeface="Open Sans"/>
                <a:cs typeface="Open Sans"/>
                <a:sym typeface="Open Sans"/>
              </a:rPr>
              <a:t>Basé à</a:t>
            </a:r>
            <a:r>
              <a:rPr lang="fr" sz="1800">
                <a:solidFill>
                  <a:schemeClr val="dk2"/>
                </a:solidFill>
                <a:latin typeface="Open Sans"/>
                <a:ea typeface="Open Sans"/>
                <a:cs typeface="Open Sans"/>
                <a:sym typeface="Open Sans"/>
              </a:rPr>
              <a:t> </a:t>
            </a:r>
            <a:r>
              <a:rPr lang="fr" sz="1800" b="1">
                <a:solidFill>
                  <a:srgbClr val="156CA5"/>
                </a:solidFill>
                <a:latin typeface="Open Sans"/>
                <a:ea typeface="Open Sans"/>
                <a:cs typeface="Open Sans"/>
                <a:sym typeface="Open Sans"/>
              </a:rPr>
              <a:t>Valence, Lyon, Paris…</a:t>
            </a:r>
            <a:r>
              <a:rPr lang="fr" sz="1800">
                <a:solidFill>
                  <a:srgbClr val="156CA5"/>
                </a:solidFill>
                <a:latin typeface="Open Sans"/>
                <a:ea typeface="Open Sans"/>
                <a:cs typeface="Open Sans"/>
                <a:sym typeface="Open Sans"/>
              </a:rPr>
              <a:t> </a:t>
            </a:r>
            <a:r>
              <a:rPr lang="fr" sz="1600">
                <a:solidFill>
                  <a:schemeClr val="dk2"/>
                </a:solidFill>
                <a:latin typeface="Open Sans"/>
                <a:ea typeface="Open Sans"/>
                <a:cs typeface="Open Sans"/>
                <a:sym typeface="Open Sans"/>
              </a:rPr>
              <a:t>mais aussi aux quatre coins de France !</a:t>
            </a:r>
            <a:endParaRPr sz="1600">
              <a:solidFill>
                <a:schemeClr val="dk2"/>
              </a:solidFill>
              <a:latin typeface="Open Sans"/>
              <a:ea typeface="Open Sans"/>
              <a:cs typeface="Open Sans"/>
              <a:sym typeface="Open Sans"/>
            </a:endParaRPr>
          </a:p>
        </p:txBody>
      </p:sp>
      <p:sp>
        <p:nvSpPr>
          <p:cNvPr id="259" name="Google Shape;259;p30"/>
          <p:cNvSpPr/>
          <p:nvPr/>
        </p:nvSpPr>
        <p:spPr>
          <a:xfrm>
            <a:off x="1042225" y="2469800"/>
            <a:ext cx="2142600" cy="8721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Digital Services</a:t>
            </a:r>
            <a:endParaRPr sz="1700" i="0" u="none" strike="noStrike" cap="none">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Cloud Computing</a:t>
            </a:r>
            <a:endParaRPr sz="1700">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None/>
            </a:pPr>
            <a:r>
              <a:rPr lang="fr" sz="1700">
                <a:solidFill>
                  <a:schemeClr val="dk2"/>
                </a:solidFill>
                <a:latin typeface="Open Sans"/>
                <a:ea typeface="Open Sans"/>
                <a:cs typeface="Open Sans"/>
                <a:sym typeface="Open Sans"/>
              </a:rPr>
              <a:t>Software</a:t>
            </a:r>
            <a:endParaRPr sz="1300">
              <a:solidFill>
                <a:schemeClr val="dk2"/>
              </a:solidFill>
              <a:latin typeface="Open Sans"/>
              <a:ea typeface="Open Sans"/>
              <a:cs typeface="Open Sans"/>
              <a:sym typeface="Open Sans"/>
            </a:endParaRPr>
          </a:p>
        </p:txBody>
      </p:sp>
      <p:sp>
        <p:nvSpPr>
          <p:cNvPr id="260" name="Google Shape;260;p30"/>
          <p:cNvSpPr/>
          <p:nvPr/>
        </p:nvSpPr>
        <p:spPr>
          <a:xfrm>
            <a:off x="820188" y="2552575"/>
            <a:ext cx="115500" cy="115500"/>
          </a:xfrm>
          <a:prstGeom prst="ellipse">
            <a:avLst/>
          </a:prstGeom>
          <a:solidFill>
            <a:srgbClr val="519C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sp>
        <p:nvSpPr>
          <p:cNvPr id="261" name="Google Shape;261;p30"/>
          <p:cNvSpPr/>
          <p:nvPr/>
        </p:nvSpPr>
        <p:spPr>
          <a:xfrm>
            <a:off x="820188" y="2848037"/>
            <a:ext cx="115500" cy="115500"/>
          </a:xfrm>
          <a:prstGeom prst="ellipse">
            <a:avLst/>
          </a:prstGeom>
          <a:solidFill>
            <a:srgbClr val="39E3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sp>
        <p:nvSpPr>
          <p:cNvPr id="262" name="Google Shape;262;p30"/>
          <p:cNvSpPr/>
          <p:nvPr/>
        </p:nvSpPr>
        <p:spPr>
          <a:xfrm>
            <a:off x="820188" y="3143475"/>
            <a:ext cx="115500" cy="115500"/>
          </a:xfrm>
          <a:prstGeom prst="ellipse">
            <a:avLst/>
          </a:prstGeom>
          <a:solidFill>
            <a:srgbClr val="FF760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i="0" u="none" strike="noStrike" cap="none">
              <a:solidFill>
                <a:schemeClr val="lt1"/>
              </a:solidFill>
              <a:latin typeface="Outfit"/>
              <a:ea typeface="Outfit"/>
              <a:cs typeface="Outfit"/>
              <a:sym typeface="Outfit"/>
            </a:endParaRPr>
          </a:p>
        </p:txBody>
      </p:sp>
      <p:pic>
        <p:nvPicPr>
          <p:cNvPr id="263" name="Google Shape;263;p30"/>
          <p:cNvPicPr preferRelativeResize="0"/>
          <p:nvPr/>
        </p:nvPicPr>
        <p:blipFill>
          <a:blip r:embed="rId5">
            <a:alphaModFix/>
          </a:blip>
          <a:stretch>
            <a:fillRect/>
          </a:stretch>
        </p:blipFill>
        <p:spPr>
          <a:xfrm>
            <a:off x="742137" y="1441262"/>
            <a:ext cx="2048112" cy="540000"/>
          </a:xfrm>
          <a:prstGeom prst="rect">
            <a:avLst/>
          </a:prstGeom>
          <a:noFill/>
          <a:ln>
            <a:noFill/>
          </a:ln>
        </p:spPr>
      </p:pic>
      <p:sp>
        <p:nvSpPr>
          <p:cNvPr id="264" name="Google Shape;264;p30"/>
          <p:cNvSpPr/>
          <p:nvPr/>
        </p:nvSpPr>
        <p:spPr>
          <a:xfrm rot="808">
            <a:off x="5618550" y="3259113"/>
            <a:ext cx="1276800" cy="1494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1100">
                <a:solidFill>
                  <a:schemeClr val="dk2"/>
                </a:solidFill>
                <a:latin typeface="Open Sans"/>
                <a:ea typeface="Open Sans"/>
                <a:cs typeface="Open Sans"/>
                <a:sym typeface="Open Sans"/>
              </a:rPr>
              <a:t>Galette complète</a:t>
            </a:r>
            <a:endParaRPr sz="100">
              <a:solidFill>
                <a:schemeClr val="dk2"/>
              </a:solidFill>
              <a:latin typeface="Open Sans"/>
              <a:ea typeface="Open Sans"/>
              <a:cs typeface="Open Sans"/>
              <a:sym typeface="Open Sans"/>
            </a:endParaRPr>
          </a:p>
        </p:txBody>
      </p:sp>
      <p:sp>
        <p:nvSpPr>
          <p:cNvPr id="265" name="Google Shape;265;p30"/>
          <p:cNvSpPr/>
          <p:nvPr/>
        </p:nvSpPr>
        <p:spPr>
          <a:xfrm>
            <a:off x="5618550" y="2928800"/>
            <a:ext cx="2489700" cy="2988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2200" b="1">
                <a:solidFill>
                  <a:schemeClr val="dk2"/>
                </a:solidFill>
                <a:latin typeface="Open Sans"/>
                <a:ea typeface="Open Sans"/>
                <a:cs typeface="Open Sans"/>
                <a:sym typeface="Open Sans"/>
              </a:rPr>
              <a:t>Heureux sponsor</a:t>
            </a:r>
            <a:endParaRPr sz="800" b="1">
              <a:solidFill>
                <a:schemeClr val="dk2"/>
              </a:solidFill>
              <a:latin typeface="Open Sans"/>
              <a:ea typeface="Open Sans"/>
              <a:cs typeface="Open Sans"/>
              <a:sym typeface="Open Sans"/>
            </a:endParaRPr>
          </a:p>
        </p:txBody>
      </p:sp>
      <p:pic>
        <p:nvPicPr>
          <p:cNvPr id="266" name="Google Shape;266;p30"/>
          <p:cNvPicPr preferRelativeResize="0"/>
          <p:nvPr/>
        </p:nvPicPr>
        <p:blipFill>
          <a:blip r:embed="rId6">
            <a:alphaModFix/>
          </a:blip>
          <a:stretch>
            <a:fillRect/>
          </a:stretch>
        </p:blipFill>
        <p:spPr>
          <a:xfrm>
            <a:off x="4888975" y="2816000"/>
            <a:ext cx="585875" cy="63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31"/>
          <p:cNvGrpSpPr/>
          <p:nvPr/>
        </p:nvGrpSpPr>
        <p:grpSpPr>
          <a:xfrm>
            <a:off x="4913600" y="2327266"/>
            <a:ext cx="3014750" cy="547371"/>
            <a:chOff x="540000" y="3071120"/>
            <a:chExt cx="4019667" cy="729827"/>
          </a:xfrm>
        </p:grpSpPr>
        <p:sp>
          <p:nvSpPr>
            <p:cNvPr id="272" name="Google Shape;272;p31"/>
            <p:cNvSpPr/>
            <p:nvPr/>
          </p:nvSpPr>
          <p:spPr>
            <a:xfrm>
              <a:off x="1453767" y="3071120"/>
              <a:ext cx="3105900" cy="7200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a:solidFill>
                    <a:schemeClr val="dk2"/>
                  </a:solidFill>
                  <a:latin typeface="Outfit"/>
                  <a:ea typeface="Outfit"/>
                  <a:cs typeface="Outfit"/>
                  <a:sym typeface="Outfit"/>
                </a:rPr>
                <a:t>40 </a:t>
              </a:r>
              <a:r>
                <a:rPr lang="fr" sz="1100">
                  <a:solidFill>
                    <a:schemeClr val="dk2"/>
                  </a:solidFill>
                  <a:latin typeface="Outfit"/>
                  <a:ea typeface="Outfit"/>
                  <a:cs typeface="Outfit"/>
                  <a:sym typeface="Outfit"/>
                </a:rPr>
                <a:t> </a:t>
              </a:r>
              <a:endParaRPr sz="1100">
                <a:solidFill>
                  <a:schemeClr val="dk2"/>
                </a:solidFill>
                <a:latin typeface="Outfit"/>
                <a:ea typeface="Outfit"/>
                <a:cs typeface="Outfit"/>
                <a:sym typeface="Outfit"/>
              </a:endParaRPr>
            </a:p>
            <a:p>
              <a:pPr marL="0" marR="0" lvl="0" indent="0" algn="l" rtl="0">
                <a:lnSpc>
                  <a:spcPct val="90000"/>
                </a:lnSpc>
                <a:spcBef>
                  <a:spcPts val="0"/>
                </a:spcBef>
                <a:spcAft>
                  <a:spcPts val="0"/>
                </a:spcAft>
                <a:buNone/>
              </a:pPr>
              <a:r>
                <a:rPr lang="fr" sz="1100">
                  <a:solidFill>
                    <a:schemeClr val="dk2"/>
                  </a:solidFill>
                  <a:latin typeface="Outfit"/>
                  <a:ea typeface="Outfit"/>
                  <a:cs typeface="Outfit"/>
                  <a:sym typeface="Outfit"/>
                </a:rPr>
                <a:t>collaborateurs extraordinaires !</a:t>
              </a:r>
              <a:endParaRPr sz="1100">
                <a:solidFill>
                  <a:schemeClr val="dk2"/>
                </a:solidFill>
              </a:endParaRPr>
            </a:p>
          </p:txBody>
        </p:sp>
        <p:sp>
          <p:nvSpPr>
            <p:cNvPr id="273" name="Google Shape;273;p31"/>
            <p:cNvSpPr/>
            <p:nvPr/>
          </p:nvSpPr>
          <p:spPr>
            <a:xfrm>
              <a:off x="540000" y="3080947"/>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74" name="Google Shape;274;p31"/>
            <p:cNvPicPr preferRelativeResize="0"/>
            <p:nvPr/>
          </p:nvPicPr>
          <p:blipFill rotWithShape="1">
            <a:blip r:embed="rId3">
              <a:alphaModFix/>
            </a:blip>
            <a:srcRect/>
            <a:stretch/>
          </p:blipFill>
          <p:spPr>
            <a:xfrm>
              <a:off x="756000" y="3273853"/>
              <a:ext cx="288000" cy="314524"/>
            </a:xfrm>
            <a:prstGeom prst="rect">
              <a:avLst/>
            </a:prstGeom>
            <a:noFill/>
            <a:ln>
              <a:noFill/>
            </a:ln>
          </p:spPr>
        </p:pic>
      </p:grpSp>
      <p:grpSp>
        <p:nvGrpSpPr>
          <p:cNvPr id="275" name="Google Shape;275;p31"/>
          <p:cNvGrpSpPr/>
          <p:nvPr/>
        </p:nvGrpSpPr>
        <p:grpSpPr>
          <a:xfrm>
            <a:off x="4914656" y="1621284"/>
            <a:ext cx="3017819" cy="547425"/>
            <a:chOff x="5679980" y="2918597"/>
            <a:chExt cx="3017819" cy="547425"/>
          </a:xfrm>
        </p:grpSpPr>
        <p:grpSp>
          <p:nvGrpSpPr>
            <p:cNvPr id="276" name="Google Shape;276;p31"/>
            <p:cNvGrpSpPr/>
            <p:nvPr/>
          </p:nvGrpSpPr>
          <p:grpSpPr>
            <a:xfrm>
              <a:off x="5679981" y="2918597"/>
              <a:ext cx="3017819" cy="547425"/>
              <a:chOff x="4150438" y="1787561"/>
              <a:chExt cx="4023759" cy="729900"/>
            </a:xfrm>
          </p:grpSpPr>
          <p:sp>
            <p:nvSpPr>
              <p:cNvPr id="277" name="Google Shape;277;p31"/>
              <p:cNvSpPr/>
              <p:nvPr/>
            </p:nvSpPr>
            <p:spPr>
              <a:xfrm>
                <a:off x="5065597" y="1787561"/>
                <a:ext cx="3108600" cy="7299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3000" b="1" i="0" u="none" strike="noStrike" cap="none">
                    <a:solidFill>
                      <a:schemeClr val="dk2"/>
                    </a:solidFill>
                    <a:latin typeface="Outfit"/>
                    <a:ea typeface="Outfit"/>
                    <a:cs typeface="Outfit"/>
                    <a:sym typeface="Outfit"/>
                  </a:rPr>
                  <a:t>+</a:t>
                </a:r>
                <a:r>
                  <a:rPr lang="fr" sz="3000" b="1">
                    <a:solidFill>
                      <a:schemeClr val="dk2"/>
                    </a:solidFill>
                    <a:latin typeface="Outfit"/>
                    <a:ea typeface="Outfit"/>
                    <a:cs typeface="Outfit"/>
                    <a:sym typeface="Outfit"/>
                  </a:rPr>
                  <a:t>190</a:t>
                </a:r>
                <a:r>
                  <a:rPr lang="fr" sz="1100">
                    <a:solidFill>
                      <a:schemeClr val="dk2"/>
                    </a:solidFill>
                    <a:latin typeface="Outfit"/>
                    <a:ea typeface="Outfit"/>
                    <a:cs typeface="Outfit"/>
                    <a:sym typeface="Outfit"/>
                  </a:rPr>
                  <a:t> </a:t>
                </a:r>
                <a:endParaRPr sz="1100">
                  <a:solidFill>
                    <a:schemeClr val="dk2"/>
                  </a:solidFill>
                  <a:latin typeface="Outfit"/>
                  <a:ea typeface="Outfit"/>
                  <a:cs typeface="Outfit"/>
                  <a:sym typeface="Outfit"/>
                </a:endParaRPr>
              </a:p>
              <a:p>
                <a:pPr marL="0" marR="0" lvl="0" indent="0" algn="l" rtl="0">
                  <a:lnSpc>
                    <a:spcPct val="90000"/>
                  </a:lnSpc>
                  <a:spcBef>
                    <a:spcPts val="0"/>
                  </a:spcBef>
                  <a:spcAft>
                    <a:spcPts val="0"/>
                  </a:spcAft>
                  <a:buNone/>
                </a:pPr>
                <a:r>
                  <a:rPr lang="fr" sz="1100">
                    <a:solidFill>
                      <a:schemeClr val="dk2"/>
                    </a:solidFill>
                    <a:latin typeface="Outfit"/>
                    <a:ea typeface="Outfit"/>
                    <a:cs typeface="Outfit"/>
                    <a:sym typeface="Outfit"/>
                  </a:rPr>
                  <a:t>projets Drupa</a:t>
                </a:r>
                <a:r>
                  <a:rPr lang="fr" sz="1100">
                    <a:solidFill>
                      <a:srgbClr val="001F47"/>
                    </a:solidFill>
                    <a:latin typeface="Outfit"/>
                    <a:ea typeface="Outfit"/>
                    <a:cs typeface="Outfit"/>
                    <a:sym typeface="Outfit"/>
                  </a:rPr>
                  <a:t>l</a:t>
                </a:r>
                <a:endParaRPr sz="1100"/>
              </a:p>
            </p:txBody>
          </p:sp>
          <p:sp>
            <p:nvSpPr>
              <p:cNvPr id="278" name="Google Shape;278;p31"/>
              <p:cNvSpPr/>
              <p:nvPr/>
            </p:nvSpPr>
            <p:spPr>
              <a:xfrm>
                <a:off x="4150438" y="1792525"/>
                <a:ext cx="720000" cy="720000"/>
              </a:xfrm>
              <a:prstGeom prst="ellipse">
                <a:avLst/>
              </a:prstGeom>
              <a:solidFill>
                <a:srgbClr val="156C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156CA5"/>
                  </a:solidFill>
                  <a:highlight>
                    <a:srgbClr val="156CA5"/>
                  </a:highlight>
                  <a:latin typeface="Calibri"/>
                  <a:ea typeface="Calibri"/>
                  <a:cs typeface="Calibri"/>
                  <a:sym typeface="Calibri"/>
                </a:endParaRPr>
              </a:p>
            </p:txBody>
          </p:sp>
        </p:grpSp>
        <p:pic>
          <p:nvPicPr>
            <p:cNvPr id="279" name="Google Shape;279;p31"/>
            <p:cNvPicPr preferRelativeResize="0"/>
            <p:nvPr/>
          </p:nvPicPr>
          <p:blipFill>
            <a:blip r:embed="rId4">
              <a:alphaModFix/>
            </a:blip>
            <a:stretch>
              <a:fillRect/>
            </a:stretch>
          </p:blipFill>
          <p:spPr>
            <a:xfrm>
              <a:off x="5860625" y="3069170"/>
              <a:ext cx="187656" cy="246300"/>
            </a:xfrm>
            <a:prstGeom prst="rect">
              <a:avLst/>
            </a:prstGeom>
            <a:noFill/>
            <a:ln>
              <a:noFill/>
            </a:ln>
          </p:spPr>
        </p:pic>
      </p:grpSp>
      <p:grpSp>
        <p:nvGrpSpPr>
          <p:cNvPr id="280" name="Google Shape;280;p31"/>
          <p:cNvGrpSpPr/>
          <p:nvPr/>
        </p:nvGrpSpPr>
        <p:grpSpPr>
          <a:xfrm>
            <a:off x="1553314" y="3710014"/>
            <a:ext cx="1009763" cy="724617"/>
            <a:chOff x="1998775" y="1802400"/>
            <a:chExt cx="1637100" cy="1174800"/>
          </a:xfrm>
        </p:grpSpPr>
        <p:sp>
          <p:nvSpPr>
            <p:cNvPr id="281" name="Google Shape;281;p31"/>
            <p:cNvSpPr/>
            <p:nvPr/>
          </p:nvSpPr>
          <p:spPr>
            <a:xfrm>
              <a:off x="1998775" y="1802400"/>
              <a:ext cx="1637100" cy="11748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82" name="Google Shape;282;p31"/>
            <p:cNvPicPr preferRelativeResize="0"/>
            <p:nvPr/>
          </p:nvPicPr>
          <p:blipFill rotWithShape="1">
            <a:blip r:embed="rId5">
              <a:alphaModFix/>
            </a:blip>
            <a:srcRect/>
            <a:stretch/>
          </p:blipFill>
          <p:spPr>
            <a:xfrm>
              <a:off x="2362514" y="2050950"/>
              <a:ext cx="909622" cy="677700"/>
            </a:xfrm>
            <a:prstGeom prst="rect">
              <a:avLst/>
            </a:prstGeom>
            <a:noFill/>
            <a:ln>
              <a:noFill/>
            </a:ln>
          </p:spPr>
        </p:pic>
      </p:grpSp>
      <p:grpSp>
        <p:nvGrpSpPr>
          <p:cNvPr id="283" name="Google Shape;283;p31"/>
          <p:cNvGrpSpPr/>
          <p:nvPr/>
        </p:nvGrpSpPr>
        <p:grpSpPr>
          <a:xfrm>
            <a:off x="3873623" y="3709878"/>
            <a:ext cx="1009763" cy="724617"/>
            <a:chOff x="1998775" y="3131700"/>
            <a:chExt cx="1637100" cy="1174800"/>
          </a:xfrm>
        </p:grpSpPr>
        <p:sp>
          <p:nvSpPr>
            <p:cNvPr id="284" name="Google Shape;284;p31"/>
            <p:cNvSpPr/>
            <p:nvPr/>
          </p:nvSpPr>
          <p:spPr>
            <a:xfrm>
              <a:off x="1998775" y="3131700"/>
              <a:ext cx="1637100" cy="11748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85" name="Google Shape;285;p31"/>
            <p:cNvPicPr preferRelativeResize="0"/>
            <p:nvPr/>
          </p:nvPicPr>
          <p:blipFill rotWithShape="1">
            <a:blip r:embed="rId6">
              <a:alphaModFix/>
            </a:blip>
            <a:srcRect b="14214"/>
            <a:stretch/>
          </p:blipFill>
          <p:spPr>
            <a:xfrm>
              <a:off x="2541500" y="3221776"/>
              <a:ext cx="551650" cy="994648"/>
            </a:xfrm>
            <a:prstGeom prst="rect">
              <a:avLst/>
            </a:prstGeom>
            <a:noFill/>
            <a:ln>
              <a:noFill/>
            </a:ln>
          </p:spPr>
        </p:pic>
      </p:grpSp>
      <p:grpSp>
        <p:nvGrpSpPr>
          <p:cNvPr id="286" name="Google Shape;286;p31"/>
          <p:cNvGrpSpPr/>
          <p:nvPr/>
        </p:nvGrpSpPr>
        <p:grpSpPr>
          <a:xfrm>
            <a:off x="2692644" y="3709883"/>
            <a:ext cx="1009763" cy="724617"/>
            <a:chOff x="5555600" y="3082800"/>
            <a:chExt cx="1637100" cy="1174800"/>
          </a:xfrm>
        </p:grpSpPr>
        <p:sp>
          <p:nvSpPr>
            <p:cNvPr id="287" name="Google Shape;287;p31"/>
            <p:cNvSpPr/>
            <p:nvPr/>
          </p:nvSpPr>
          <p:spPr>
            <a:xfrm>
              <a:off x="5555600" y="3082800"/>
              <a:ext cx="1637100" cy="11748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88" name="Google Shape;288;p31"/>
            <p:cNvPicPr preferRelativeResize="0"/>
            <p:nvPr/>
          </p:nvPicPr>
          <p:blipFill rotWithShape="1">
            <a:blip r:embed="rId7">
              <a:alphaModFix/>
            </a:blip>
            <a:srcRect/>
            <a:stretch/>
          </p:blipFill>
          <p:spPr>
            <a:xfrm>
              <a:off x="5916100" y="3212150"/>
              <a:ext cx="916100" cy="916100"/>
            </a:xfrm>
            <a:prstGeom prst="rect">
              <a:avLst/>
            </a:prstGeom>
            <a:noFill/>
            <a:ln>
              <a:noFill/>
            </a:ln>
          </p:spPr>
        </p:pic>
      </p:grpSp>
      <p:grpSp>
        <p:nvGrpSpPr>
          <p:cNvPr id="289" name="Google Shape;289;p31"/>
          <p:cNvGrpSpPr/>
          <p:nvPr/>
        </p:nvGrpSpPr>
        <p:grpSpPr>
          <a:xfrm>
            <a:off x="413987" y="3709878"/>
            <a:ext cx="1009763" cy="724617"/>
            <a:chOff x="348150" y="3131688"/>
            <a:chExt cx="1637100" cy="1174800"/>
          </a:xfrm>
        </p:grpSpPr>
        <p:sp>
          <p:nvSpPr>
            <p:cNvPr id="290" name="Google Shape;290;p31"/>
            <p:cNvSpPr/>
            <p:nvPr/>
          </p:nvSpPr>
          <p:spPr>
            <a:xfrm>
              <a:off x="348150" y="3131688"/>
              <a:ext cx="1637100" cy="11748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91" name="Google Shape;291;p31" descr="image.jpeg"/>
            <p:cNvPicPr preferRelativeResize="0"/>
            <p:nvPr/>
          </p:nvPicPr>
          <p:blipFill rotWithShape="1">
            <a:blip r:embed="rId8">
              <a:alphaModFix/>
            </a:blip>
            <a:srcRect/>
            <a:stretch/>
          </p:blipFill>
          <p:spPr>
            <a:xfrm>
              <a:off x="563493" y="3380225"/>
              <a:ext cx="1206414" cy="677725"/>
            </a:xfrm>
            <a:prstGeom prst="rect">
              <a:avLst/>
            </a:prstGeom>
            <a:noFill/>
            <a:ln>
              <a:noFill/>
            </a:ln>
          </p:spPr>
        </p:pic>
      </p:grpSp>
      <p:grpSp>
        <p:nvGrpSpPr>
          <p:cNvPr id="292" name="Google Shape;292;p31"/>
          <p:cNvGrpSpPr/>
          <p:nvPr/>
        </p:nvGrpSpPr>
        <p:grpSpPr>
          <a:xfrm>
            <a:off x="6235725" y="3710003"/>
            <a:ext cx="1009887" cy="724716"/>
            <a:chOff x="1766761" y="3678467"/>
            <a:chExt cx="1079400" cy="774600"/>
          </a:xfrm>
        </p:grpSpPr>
        <p:sp>
          <p:nvSpPr>
            <p:cNvPr id="293" name="Google Shape;293;p31"/>
            <p:cNvSpPr/>
            <p:nvPr/>
          </p:nvSpPr>
          <p:spPr>
            <a:xfrm>
              <a:off x="1766761" y="3678467"/>
              <a:ext cx="1079400" cy="7746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94" name="Google Shape;294;p31" descr="Logo de la société ENEDIS"/>
            <p:cNvPicPr preferRelativeResize="0"/>
            <p:nvPr/>
          </p:nvPicPr>
          <p:blipFill>
            <a:blip r:embed="rId9">
              <a:alphaModFix/>
            </a:blip>
            <a:stretch>
              <a:fillRect/>
            </a:stretch>
          </p:blipFill>
          <p:spPr>
            <a:xfrm>
              <a:off x="1910881" y="3981305"/>
              <a:ext cx="791100" cy="168925"/>
            </a:xfrm>
            <a:prstGeom prst="rect">
              <a:avLst/>
            </a:prstGeom>
            <a:noFill/>
            <a:ln>
              <a:noFill/>
            </a:ln>
          </p:spPr>
        </p:pic>
      </p:grpSp>
      <p:grpSp>
        <p:nvGrpSpPr>
          <p:cNvPr id="295" name="Google Shape;295;p31"/>
          <p:cNvGrpSpPr/>
          <p:nvPr/>
        </p:nvGrpSpPr>
        <p:grpSpPr>
          <a:xfrm>
            <a:off x="5054610" y="3710006"/>
            <a:ext cx="1009887" cy="724716"/>
            <a:chOff x="5102680" y="3678470"/>
            <a:chExt cx="1079400" cy="774600"/>
          </a:xfrm>
        </p:grpSpPr>
        <p:sp>
          <p:nvSpPr>
            <p:cNvPr id="296" name="Google Shape;296;p31"/>
            <p:cNvSpPr/>
            <p:nvPr/>
          </p:nvSpPr>
          <p:spPr>
            <a:xfrm>
              <a:off x="5102680" y="3678470"/>
              <a:ext cx="1079400" cy="7746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297" name="Google Shape;297;p31" descr="delagrave_logo.jpg"/>
            <p:cNvPicPr preferRelativeResize="0"/>
            <p:nvPr/>
          </p:nvPicPr>
          <p:blipFill rotWithShape="1">
            <a:blip r:embed="rId10">
              <a:alphaModFix/>
            </a:blip>
            <a:srcRect r="15461" b="35060"/>
            <a:stretch/>
          </p:blipFill>
          <p:spPr>
            <a:xfrm>
              <a:off x="5127792" y="3971100"/>
              <a:ext cx="1029175" cy="180468"/>
            </a:xfrm>
            <a:prstGeom prst="rect">
              <a:avLst/>
            </a:prstGeom>
            <a:noFill/>
            <a:ln>
              <a:noFill/>
            </a:ln>
          </p:spPr>
        </p:pic>
      </p:grpSp>
      <p:sp>
        <p:nvSpPr>
          <p:cNvPr id="298" name="Google Shape;298;p31"/>
          <p:cNvSpPr/>
          <p:nvPr/>
        </p:nvSpPr>
        <p:spPr>
          <a:xfrm>
            <a:off x="414025" y="3387372"/>
            <a:ext cx="3745500" cy="2463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fr" sz="1600" b="1">
                <a:solidFill>
                  <a:srgbClr val="156CA5"/>
                </a:solidFill>
                <a:latin typeface="Open Sans"/>
                <a:ea typeface="Open Sans"/>
                <a:cs typeface="Open Sans"/>
                <a:sym typeface="Open Sans"/>
              </a:rPr>
              <a:t>Parmi nos références</a:t>
            </a:r>
            <a:endParaRPr sz="1600" b="1">
              <a:solidFill>
                <a:srgbClr val="156CA5"/>
              </a:solidFill>
              <a:latin typeface="Open Sans"/>
              <a:ea typeface="Open Sans"/>
              <a:cs typeface="Open Sans"/>
              <a:sym typeface="Open Sans"/>
            </a:endParaRPr>
          </a:p>
        </p:txBody>
      </p:sp>
      <p:sp>
        <p:nvSpPr>
          <p:cNvPr id="299" name="Google Shape;299;p31"/>
          <p:cNvSpPr/>
          <p:nvPr/>
        </p:nvSpPr>
        <p:spPr>
          <a:xfrm>
            <a:off x="414025" y="927875"/>
            <a:ext cx="4370700" cy="2463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fr">
                <a:solidFill>
                  <a:schemeClr val="dk2"/>
                </a:solidFill>
                <a:latin typeface="Open Sans"/>
                <a:ea typeface="Open Sans"/>
                <a:cs typeface="Open Sans"/>
                <a:sym typeface="Open Sans"/>
              </a:rPr>
              <a:t>l’agence Drupal du groupe Axess</a:t>
            </a:r>
            <a:endParaRPr>
              <a:solidFill>
                <a:schemeClr val="dk2"/>
              </a:solidFill>
              <a:latin typeface="Open Sans"/>
              <a:ea typeface="Open Sans"/>
              <a:cs typeface="Open Sans"/>
              <a:sym typeface="Open Sans"/>
            </a:endParaRPr>
          </a:p>
        </p:txBody>
      </p:sp>
      <p:pic>
        <p:nvPicPr>
          <p:cNvPr id="300" name="Google Shape;300;p31"/>
          <p:cNvPicPr preferRelativeResize="0"/>
          <p:nvPr/>
        </p:nvPicPr>
        <p:blipFill>
          <a:blip r:embed="rId11">
            <a:alphaModFix/>
          </a:blip>
          <a:stretch>
            <a:fillRect/>
          </a:stretch>
        </p:blipFill>
        <p:spPr>
          <a:xfrm>
            <a:off x="7359862" y="188751"/>
            <a:ext cx="1123863" cy="296325"/>
          </a:xfrm>
          <a:prstGeom prst="rect">
            <a:avLst/>
          </a:prstGeom>
          <a:noFill/>
          <a:ln>
            <a:noFill/>
          </a:ln>
        </p:spPr>
      </p:pic>
      <p:sp>
        <p:nvSpPr>
          <p:cNvPr id="301" name="Google Shape;30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b="1"/>
              <a:t>Axess Open Web Services,</a:t>
            </a:r>
            <a:endParaRPr b="1">
              <a:highlight>
                <a:schemeClr val="accent6"/>
              </a:highlight>
            </a:endParaRPr>
          </a:p>
        </p:txBody>
      </p:sp>
      <p:grpSp>
        <p:nvGrpSpPr>
          <p:cNvPr id="302" name="Google Shape;302;p31"/>
          <p:cNvGrpSpPr/>
          <p:nvPr/>
        </p:nvGrpSpPr>
        <p:grpSpPr>
          <a:xfrm>
            <a:off x="7416841" y="3710003"/>
            <a:ext cx="1009887" cy="724716"/>
            <a:chOff x="7453781" y="3405192"/>
            <a:chExt cx="1079400" cy="774600"/>
          </a:xfrm>
        </p:grpSpPr>
        <p:sp>
          <p:nvSpPr>
            <p:cNvPr id="303" name="Google Shape;303;p31"/>
            <p:cNvSpPr/>
            <p:nvPr/>
          </p:nvSpPr>
          <p:spPr>
            <a:xfrm>
              <a:off x="7453781" y="3405192"/>
              <a:ext cx="1079400" cy="774600"/>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pic>
          <p:nvPicPr>
            <p:cNvPr id="304" name="Google Shape;304;p31"/>
            <p:cNvPicPr preferRelativeResize="0"/>
            <p:nvPr/>
          </p:nvPicPr>
          <p:blipFill>
            <a:blip r:embed="rId12">
              <a:alphaModFix/>
            </a:blip>
            <a:stretch>
              <a:fillRect/>
            </a:stretch>
          </p:blipFill>
          <p:spPr>
            <a:xfrm>
              <a:off x="7532449" y="3506142"/>
              <a:ext cx="922005" cy="572700"/>
            </a:xfrm>
            <a:prstGeom prst="rect">
              <a:avLst/>
            </a:prstGeom>
            <a:noFill/>
            <a:ln>
              <a:noFill/>
            </a:ln>
          </p:spPr>
        </p:pic>
      </p:grpSp>
      <p:sp>
        <p:nvSpPr>
          <p:cNvPr id="305" name="Google Shape;305;p31"/>
          <p:cNvSpPr/>
          <p:nvPr/>
        </p:nvSpPr>
        <p:spPr>
          <a:xfrm>
            <a:off x="2461575" y="1483400"/>
            <a:ext cx="1983000" cy="16656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1600" b="1">
                <a:solidFill>
                  <a:srgbClr val="156CA5"/>
                </a:solidFill>
                <a:latin typeface="Open Sans"/>
                <a:ea typeface="Open Sans"/>
                <a:cs typeface="Open Sans"/>
                <a:sym typeface="Open Sans"/>
              </a:rPr>
              <a:t>Développement </a:t>
            </a:r>
            <a:br>
              <a:rPr lang="fr" sz="1600" b="1">
                <a:solidFill>
                  <a:srgbClr val="156CA5"/>
                </a:solidFill>
                <a:latin typeface="Open Sans"/>
                <a:ea typeface="Open Sans"/>
                <a:cs typeface="Open Sans"/>
                <a:sym typeface="Open Sans"/>
              </a:rPr>
            </a:br>
            <a:r>
              <a:rPr lang="fr" sz="1600" b="1">
                <a:solidFill>
                  <a:srgbClr val="156CA5"/>
                </a:solidFill>
                <a:latin typeface="Open Sans"/>
                <a:ea typeface="Open Sans"/>
                <a:cs typeface="Open Sans"/>
                <a:sym typeface="Open Sans"/>
              </a:rPr>
              <a:t>&amp; technologies</a:t>
            </a:r>
            <a:endParaRPr sz="1600" b="1">
              <a:solidFill>
                <a:srgbClr val="156CA5"/>
              </a:solidFill>
              <a:latin typeface="Open Sans"/>
              <a:ea typeface="Open Sans"/>
              <a:cs typeface="Open Sans"/>
              <a:sym typeface="Open Sans"/>
            </a:endParaRPr>
          </a:p>
          <a:p>
            <a:pPr marL="0" marR="0" lvl="0" indent="0" algn="l" rtl="0">
              <a:lnSpc>
                <a:spcPct val="60000"/>
              </a:lnSpc>
              <a:spcBef>
                <a:spcPts val="0"/>
              </a:spcBef>
              <a:spcAft>
                <a:spcPts val="0"/>
              </a:spcAft>
              <a:buNone/>
            </a:pPr>
            <a:endParaRPr b="1">
              <a:solidFill>
                <a:srgbClr val="156CA5"/>
              </a:solidFill>
              <a:latin typeface="Open Sans"/>
              <a:ea typeface="Open Sans"/>
              <a:cs typeface="Open Sans"/>
              <a:sym typeface="Open Sans"/>
            </a:endParaRPr>
          </a:p>
          <a:p>
            <a:pPr marL="0" marR="0" lvl="0" indent="0" algn="l" rtl="0">
              <a:lnSpc>
                <a:spcPct val="100000"/>
              </a:lnSpc>
              <a:spcBef>
                <a:spcPts val="0"/>
              </a:spcBef>
              <a:spcAft>
                <a:spcPts val="0"/>
              </a:spcAft>
              <a:buNone/>
            </a:pPr>
            <a:r>
              <a:rPr lang="fr" sz="1200" i="0" u="none" strike="noStrike" cap="none">
                <a:solidFill>
                  <a:schemeClr val="dk2"/>
                </a:solidFill>
                <a:latin typeface="Open Sans"/>
                <a:ea typeface="Open Sans"/>
                <a:cs typeface="Open Sans"/>
                <a:sym typeface="Open Sans"/>
              </a:rPr>
              <a:t>Expertise du CMS Drupal</a:t>
            </a:r>
            <a:endParaRPr sz="1200">
              <a:solidFill>
                <a:schemeClr val="dk2"/>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Expérience de projets complexes</a:t>
            </a:r>
            <a:endParaRPr sz="1200">
              <a:solidFill>
                <a:schemeClr val="dk2"/>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TMA et suivi de production</a:t>
            </a:r>
            <a:endParaRPr sz="1200">
              <a:solidFill>
                <a:schemeClr val="dk2"/>
              </a:solidFill>
              <a:latin typeface="Open Sans"/>
              <a:ea typeface="Open Sans"/>
              <a:cs typeface="Open Sans"/>
              <a:sym typeface="Open Sans"/>
            </a:endParaRPr>
          </a:p>
        </p:txBody>
      </p:sp>
      <p:sp>
        <p:nvSpPr>
          <p:cNvPr id="306" name="Google Shape;306;p31"/>
          <p:cNvSpPr/>
          <p:nvPr/>
        </p:nvSpPr>
        <p:spPr>
          <a:xfrm>
            <a:off x="414025" y="1483400"/>
            <a:ext cx="1983000" cy="1665600"/>
          </a:xfrm>
          <a:prstGeom prst="roundRect">
            <a:avLst>
              <a:gd name="adj" fmla="val 0"/>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fr" sz="1600" b="1" i="0" u="none" strike="noStrike" cap="none">
                <a:solidFill>
                  <a:srgbClr val="156CA5"/>
                </a:solidFill>
                <a:latin typeface="Open Sans"/>
                <a:ea typeface="Open Sans"/>
                <a:cs typeface="Open Sans"/>
                <a:sym typeface="Open Sans"/>
              </a:rPr>
              <a:t>S</a:t>
            </a:r>
            <a:r>
              <a:rPr lang="fr" sz="1600" b="1">
                <a:solidFill>
                  <a:srgbClr val="156CA5"/>
                </a:solidFill>
                <a:latin typeface="Open Sans"/>
                <a:ea typeface="Open Sans"/>
                <a:cs typeface="Open Sans"/>
                <a:sym typeface="Open Sans"/>
              </a:rPr>
              <a:t>tratégie </a:t>
            </a:r>
            <a:br>
              <a:rPr lang="fr" sz="1600" b="1">
                <a:solidFill>
                  <a:srgbClr val="156CA5"/>
                </a:solidFill>
                <a:latin typeface="Open Sans"/>
                <a:ea typeface="Open Sans"/>
                <a:cs typeface="Open Sans"/>
                <a:sym typeface="Open Sans"/>
              </a:rPr>
            </a:br>
            <a:r>
              <a:rPr lang="fr" sz="1600" b="1">
                <a:solidFill>
                  <a:srgbClr val="156CA5"/>
                </a:solidFill>
                <a:latin typeface="Open Sans"/>
                <a:ea typeface="Open Sans"/>
                <a:cs typeface="Open Sans"/>
                <a:sym typeface="Open Sans"/>
              </a:rPr>
              <a:t>&amp; UX/UI design</a:t>
            </a:r>
            <a:endParaRPr sz="1600" b="1">
              <a:solidFill>
                <a:srgbClr val="156CA5"/>
              </a:solidFill>
              <a:latin typeface="Open Sans"/>
              <a:ea typeface="Open Sans"/>
              <a:cs typeface="Open Sans"/>
              <a:sym typeface="Open Sans"/>
            </a:endParaRPr>
          </a:p>
          <a:p>
            <a:pPr marL="0" marR="0" lvl="0" indent="0" algn="l" rtl="0">
              <a:lnSpc>
                <a:spcPct val="60000"/>
              </a:lnSpc>
              <a:spcBef>
                <a:spcPts val="0"/>
              </a:spcBef>
              <a:spcAft>
                <a:spcPts val="0"/>
              </a:spcAft>
              <a:buNone/>
            </a:pPr>
            <a:endParaRPr sz="800" b="1">
              <a:solidFill>
                <a:srgbClr val="156CA5"/>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Stratégie digitale</a:t>
            </a:r>
            <a:endParaRPr sz="1200">
              <a:solidFill>
                <a:schemeClr val="dk2"/>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Design d'interface</a:t>
            </a:r>
            <a:endParaRPr sz="1200">
              <a:solidFill>
                <a:schemeClr val="dk2"/>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Audit et AMOA</a:t>
            </a:r>
            <a:endParaRPr sz="1200">
              <a:solidFill>
                <a:schemeClr val="dk2"/>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fr" sz="1200" i="0" u="none" strike="noStrike" cap="none">
                <a:solidFill>
                  <a:schemeClr val="dk2"/>
                </a:solidFill>
                <a:latin typeface="Open Sans"/>
                <a:ea typeface="Open Sans"/>
                <a:cs typeface="Open Sans"/>
                <a:sym typeface="Open Sans"/>
              </a:rPr>
              <a:t>SEO/Analytics</a:t>
            </a:r>
            <a:endParaRPr sz="1200">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311700" y="445025"/>
            <a:ext cx="8520600" cy="851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fr" b="1"/>
              <a:t>Le projet : refonte </a:t>
            </a:r>
            <a:br>
              <a:rPr lang="fr" b="1"/>
            </a:br>
            <a:r>
              <a:rPr lang="fr" b="1"/>
              <a:t>du site de l’AVH</a:t>
            </a:r>
            <a:endParaRPr b="1">
              <a:highlight>
                <a:schemeClr val="accent6"/>
              </a:highlight>
            </a:endParaRPr>
          </a:p>
        </p:txBody>
      </p:sp>
      <p:sp>
        <p:nvSpPr>
          <p:cNvPr id="312" name="Google Shape;312;p32"/>
          <p:cNvSpPr txBox="1">
            <a:spLocks noGrp="1"/>
          </p:cNvSpPr>
          <p:nvPr>
            <p:ph type="body" idx="1"/>
          </p:nvPr>
        </p:nvSpPr>
        <p:spPr>
          <a:xfrm>
            <a:off x="311700" y="1296425"/>
            <a:ext cx="4018800" cy="3355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fr" sz="1400"/>
              <a:t>Débuté en septembre 2023</a:t>
            </a:r>
            <a:endParaRPr sz="1400"/>
          </a:p>
          <a:p>
            <a:pPr marL="0" lvl="0" indent="0" algn="l" rtl="0">
              <a:lnSpc>
                <a:spcPct val="100000"/>
              </a:lnSpc>
              <a:spcBef>
                <a:spcPts val="0"/>
              </a:spcBef>
              <a:spcAft>
                <a:spcPts val="0"/>
              </a:spcAft>
              <a:buNone/>
            </a:pPr>
            <a:r>
              <a:rPr lang="fr" sz="1500"/>
              <a:t>Mise en ligne prévue fin août</a:t>
            </a:r>
            <a:endParaRPr sz="1500"/>
          </a:p>
          <a:p>
            <a:pPr marL="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fr" b="1"/>
              <a:t>L’Association Valentin Haüy</a:t>
            </a:r>
            <a:endParaRPr b="1"/>
          </a:p>
          <a:p>
            <a:pPr marL="457200" lvl="0" indent="-323850" algn="l" rtl="0">
              <a:lnSpc>
                <a:spcPct val="100000"/>
              </a:lnSpc>
              <a:spcBef>
                <a:spcPts val="0"/>
              </a:spcBef>
              <a:spcAft>
                <a:spcPts val="0"/>
              </a:spcAft>
              <a:buSzPts val="1500"/>
              <a:buChar char="-"/>
            </a:pPr>
            <a:r>
              <a:rPr lang="fr" sz="1500"/>
              <a:t>17 établissements sur 8 sites</a:t>
            </a:r>
            <a:endParaRPr sz="1500"/>
          </a:p>
          <a:p>
            <a:pPr marL="457200" lvl="0" indent="-323850" algn="l" rtl="0">
              <a:lnSpc>
                <a:spcPct val="100000"/>
              </a:lnSpc>
              <a:spcBef>
                <a:spcPts val="0"/>
              </a:spcBef>
              <a:spcAft>
                <a:spcPts val="0"/>
              </a:spcAft>
              <a:buSzPts val="1500"/>
              <a:buChar char="-"/>
            </a:pPr>
            <a:r>
              <a:rPr lang="fr" sz="1500"/>
              <a:t>126 implantations locales</a:t>
            </a:r>
            <a:endParaRPr sz="1500"/>
          </a:p>
          <a:p>
            <a:pPr marL="457200" lvl="0" indent="-323850" algn="l" rtl="0">
              <a:lnSpc>
                <a:spcPct val="100000"/>
              </a:lnSpc>
              <a:spcBef>
                <a:spcPts val="0"/>
              </a:spcBef>
              <a:spcAft>
                <a:spcPts val="0"/>
              </a:spcAft>
              <a:buSzPts val="1500"/>
              <a:buChar char="-"/>
            </a:pPr>
            <a:r>
              <a:rPr lang="fr" sz="1500"/>
              <a:t>3 000 bénévoles</a:t>
            </a:r>
            <a:endParaRPr sz="1500"/>
          </a:p>
          <a:p>
            <a:pPr marL="457200" lvl="0" indent="-323850" algn="l" rtl="0">
              <a:lnSpc>
                <a:spcPct val="100000"/>
              </a:lnSpc>
              <a:spcBef>
                <a:spcPts val="0"/>
              </a:spcBef>
              <a:spcAft>
                <a:spcPts val="0"/>
              </a:spcAft>
              <a:buSzPts val="1500"/>
              <a:buChar char="-"/>
            </a:pPr>
            <a:r>
              <a:rPr lang="fr" sz="1500"/>
              <a:t>11 000 bénéficiaires</a:t>
            </a:r>
            <a:endParaRPr sz="15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r>
              <a:rPr lang="fr" sz="1700" b="1"/>
              <a:t>Objectifs</a:t>
            </a:r>
            <a:endParaRPr sz="1700" b="1"/>
          </a:p>
          <a:p>
            <a:pPr marL="457200" lvl="0" indent="-323850" algn="l" rtl="0">
              <a:lnSpc>
                <a:spcPct val="100000"/>
              </a:lnSpc>
              <a:spcBef>
                <a:spcPts val="0"/>
              </a:spcBef>
              <a:spcAft>
                <a:spcPts val="0"/>
              </a:spcAft>
              <a:buSzPts val="1500"/>
              <a:buChar char="-"/>
            </a:pPr>
            <a:r>
              <a:rPr lang="fr" sz="1500"/>
              <a:t>Un site </a:t>
            </a:r>
            <a:r>
              <a:rPr lang="fr" sz="1500" b="1"/>
              <a:t>vraiment</a:t>
            </a:r>
            <a:r>
              <a:rPr lang="fr" sz="1500"/>
              <a:t> accessible</a:t>
            </a:r>
            <a:endParaRPr sz="1500"/>
          </a:p>
          <a:p>
            <a:pPr marL="457200" lvl="0" indent="-323850" algn="l" rtl="0">
              <a:lnSpc>
                <a:spcPct val="100000"/>
              </a:lnSpc>
              <a:spcBef>
                <a:spcPts val="0"/>
              </a:spcBef>
              <a:spcAft>
                <a:spcPts val="0"/>
              </a:spcAft>
              <a:buSzPts val="1500"/>
              <a:buChar char="-"/>
            </a:pPr>
            <a:r>
              <a:rPr lang="fr" sz="1500"/>
              <a:t>Un discours plus clair</a:t>
            </a:r>
            <a:endParaRPr sz="1500"/>
          </a:p>
        </p:txBody>
      </p:sp>
      <p:pic>
        <p:nvPicPr>
          <p:cNvPr id="313" name="Google Shape;313;p32"/>
          <p:cNvPicPr preferRelativeResize="0"/>
          <p:nvPr/>
        </p:nvPicPr>
        <p:blipFill rotWithShape="1">
          <a:blip r:embed="rId3">
            <a:alphaModFix/>
          </a:blip>
          <a:srcRect b="57475"/>
          <a:stretch/>
        </p:blipFill>
        <p:spPr>
          <a:xfrm>
            <a:off x="4572000" y="194025"/>
            <a:ext cx="3966924" cy="4949473"/>
          </a:xfrm>
          <a:prstGeom prst="rect">
            <a:avLst/>
          </a:prstGeom>
          <a:noFill/>
          <a:ln w="9525"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additive="base">
                                        <p:cTn id="7" dur="2400"/>
                                        <p:tgtEl>
                                          <p:spTgt spid="3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title"/>
          </p:nvPr>
        </p:nvSpPr>
        <p:spPr>
          <a:xfrm>
            <a:off x="265500" y="1233175"/>
            <a:ext cx="4045200" cy="13386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fr" sz="3800" b="1"/>
              <a:t>Accessibilité numérique</a:t>
            </a:r>
            <a:endParaRPr sz="3800" b="1"/>
          </a:p>
        </p:txBody>
      </p:sp>
      <p:sp>
        <p:nvSpPr>
          <p:cNvPr id="319" name="Google Shape;319;p33"/>
          <p:cNvSpPr txBox="1">
            <a:spLocks noGrp="1"/>
          </p:cNvSpPr>
          <p:nvPr>
            <p:ph type="subTitle" idx="1"/>
          </p:nvPr>
        </p:nvSpPr>
        <p:spPr>
          <a:xfrm>
            <a:off x="265500" y="2571775"/>
            <a:ext cx="4045200" cy="14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Oui c’est important !</a:t>
            </a:r>
            <a:endParaRPr/>
          </a:p>
        </p:txBody>
      </p:sp>
      <p:pic>
        <p:nvPicPr>
          <p:cNvPr id="320" name="Google Shape;320;p33"/>
          <p:cNvPicPr preferRelativeResize="0"/>
          <p:nvPr/>
        </p:nvPicPr>
        <p:blipFill rotWithShape="1">
          <a:blip r:embed="rId3">
            <a:alphaModFix/>
          </a:blip>
          <a:srcRect l="12846" r="12853"/>
          <a:stretch/>
        </p:blipFill>
        <p:spPr>
          <a:xfrm>
            <a:off x="5619750" y="1243850"/>
            <a:ext cx="2655900" cy="2655776"/>
          </a:xfrm>
          <a:prstGeom prst="rect">
            <a:avLst/>
          </a:prstGeom>
          <a:noFill/>
          <a:ln>
            <a:noFill/>
          </a:ln>
        </p:spPr>
      </p:pic>
    </p:spTree>
  </p:cSld>
  <p:clrMapOvr>
    <a:masterClrMapping/>
  </p:clrMapOvr>
</p:sld>
</file>

<file path=ppt/theme/theme1.xml><?xml version="1.0" encoding="utf-8"?>
<a:theme xmlns:a="http://schemas.openxmlformats.org/drawingml/2006/main" name="Drupalcamp Rennes 20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upalcamp Rennes 20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5444</Words>
  <Application>Microsoft Macintosh PowerPoint</Application>
  <PresentationFormat>Affichage à l'écran (16:9)</PresentationFormat>
  <Paragraphs>687</Paragraphs>
  <Slides>56</Slides>
  <Notes>56</Notes>
  <HiddenSlides>1</HiddenSlides>
  <MMClips>0</MMClips>
  <ScaleCrop>false</ScaleCrop>
  <HeadingPairs>
    <vt:vector size="6" baseType="variant">
      <vt:variant>
        <vt:lpstr>Polices utilisées</vt:lpstr>
      </vt:variant>
      <vt:variant>
        <vt:i4>14</vt:i4>
      </vt:variant>
      <vt:variant>
        <vt:lpstr>Thème</vt:lpstr>
      </vt:variant>
      <vt:variant>
        <vt:i4>2</vt:i4>
      </vt:variant>
      <vt:variant>
        <vt:lpstr>Titres des diapositives</vt:lpstr>
      </vt:variant>
      <vt:variant>
        <vt:i4>56</vt:i4>
      </vt:variant>
    </vt:vector>
  </HeadingPairs>
  <TitlesOfParts>
    <vt:vector size="72" baseType="lpstr">
      <vt:lpstr>Inter Medium</vt:lpstr>
      <vt:lpstr>Open Sans Light</vt:lpstr>
      <vt:lpstr>Open Sans ExtraBold</vt:lpstr>
      <vt:lpstr>Open Sans</vt:lpstr>
      <vt:lpstr>Inter</vt:lpstr>
      <vt:lpstr>Montserrat</vt:lpstr>
      <vt:lpstr>Calibri</vt:lpstr>
      <vt:lpstr>Open Sans SemiBold</vt:lpstr>
      <vt:lpstr>Open Sans Medium</vt:lpstr>
      <vt:lpstr>Roboto</vt:lpstr>
      <vt:lpstr>Inter Light</vt:lpstr>
      <vt:lpstr>Courier New</vt:lpstr>
      <vt:lpstr>Arial</vt:lpstr>
      <vt:lpstr>Outfit</vt:lpstr>
      <vt:lpstr>Drupalcamp Rennes 2024</vt:lpstr>
      <vt:lpstr>Drupalcamp Rennes 2024</vt:lpstr>
      <vt:lpstr>Accessibilité numérique by design  Conception d’un site web pour l’Association Valentin Haüy  (autonomie des personnes déficientes visuelles)</vt:lpstr>
      <vt:lpstr>Speakers</vt:lpstr>
      <vt:lpstr>Introduction</vt:lpstr>
      <vt:lpstr>C’est parti pour 40 min ! </vt:lpstr>
      <vt:lpstr>Qui sommes-nous ? </vt:lpstr>
      <vt:lpstr>Qui sommes-nous ?</vt:lpstr>
      <vt:lpstr>Axess Open Web Services,</vt:lpstr>
      <vt:lpstr>Le projet : refonte  du site de l’AVH</vt:lpstr>
      <vt:lpstr>Accessibilité numérique</vt:lpstr>
      <vt:lpstr>Accessibilité numérique : les fondamentaux</vt:lpstr>
      <vt:lpstr>Usages des utilisateurs déficients visuels</vt:lpstr>
      <vt:lpstr>Grands principes de l’accessibilité numérique</vt:lpstr>
      <vt:lpstr>Législation en France</vt:lpstr>
      <vt:lpstr>4 principes fondamentaux</vt:lpstr>
      <vt:lpstr>4 principes fondamentaux</vt:lpstr>
      <vt:lpstr>4 principes fondamentaux</vt:lpstr>
      <vt:lpstr>4 principes fondamentaux</vt:lpstr>
      <vt:lpstr>Méthodologie projet</vt:lpstr>
      <vt:lpstr>Objectifs</vt:lpstr>
      <vt:lpstr>Organisation projet</vt:lpstr>
      <vt:lpstr>Accessibilité by design</vt:lpstr>
      <vt:lpstr>Accessibilité du Back-Office</vt:lpstr>
      <vt:lpstr>Conception axée accessibilité</vt:lpstr>
      <vt:lpstr>Les ateliers  de co-conception</vt:lpstr>
      <vt:lpstr>Quelques exemples (UX design)</vt:lpstr>
      <vt:lpstr>Quelques exemples (UI design)</vt:lpstr>
      <vt:lpstr>Quelques exemples (UI design)</vt:lpstr>
      <vt:lpstr>Tips</vt:lpstr>
      <vt:lpstr>Wireframes html</vt:lpstr>
      <vt:lpstr>Structure de page</vt:lpstr>
      <vt:lpstr>Balise &lt;header&gt; et &lt;nav&gt;</vt:lpstr>
      <vt:lpstr>Balise &lt;main&gt;</vt:lpstr>
      <vt:lpstr>Balise &lt;footer&gt;</vt:lpstr>
      <vt:lpstr>Hiérarchie des titres</vt:lpstr>
      <vt:lpstr>Liens et/ou boutons</vt:lpstr>
      <vt:lpstr>Liens</vt:lpstr>
      <vt:lpstr>Boutons (Dépliant)</vt:lpstr>
      <vt:lpstr>Navigation clavier</vt:lpstr>
      <vt:lpstr>Composants techniques</vt:lpstr>
      <vt:lpstr>Gestionnaire de cookies</vt:lpstr>
      <vt:lpstr>Sécurisation des formulaires</vt:lpstr>
      <vt:lpstr>Player</vt:lpstr>
      <vt:lpstr>Composants non accessibles</vt:lpstr>
      <vt:lpstr>Recette et développement</vt:lpstr>
      <vt:lpstr>Rédaction des spécifications</vt:lpstr>
      <vt:lpstr>Préconisations  RGAA 4.1.2  pour AVH</vt:lpstr>
      <vt:lpstr>Spécifications Fonctionnelles et Techniques</vt:lpstr>
      <vt:lpstr>Utilisation du livrable en lien avec mes recommandations </vt:lpstr>
      <vt:lpstr>Procédure de recette avec revue d’accessibilité</vt:lpstr>
      <vt:lpstr>Conclusion</vt:lpstr>
      <vt:lpstr>Limites</vt:lpstr>
      <vt:lpstr>Réussites</vt:lpstr>
      <vt:lpstr>Bénéfices d’un site accessible</vt:lpstr>
      <vt:lpstr>À vous la parole</vt:lpstr>
      <vt:lpstr>Rappel liens utiles</vt:lpstr>
      <vt:lpstr>Merci  pour votre écoute. Kenavo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Accessibilité numérique by design  Conception d’un site web pour l’Association Valentin Haüy  (autonomie des personnes déficientes visuelles)</dc:title>
  <cp:lastModifiedBy>Alienor FERNANDEZ</cp:lastModifiedBy>
  <cp:revision>1</cp:revision>
  <dcterms:modified xsi:type="dcterms:W3CDTF">2024-04-19T14:36:29Z</dcterms:modified>
</cp:coreProperties>
</file>